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74" r:id="rId5"/>
    <p:sldId id="283" r:id="rId6"/>
    <p:sldId id="260" r:id="rId7"/>
    <p:sldId id="286" r:id="rId8"/>
    <p:sldId id="288" r:id="rId9"/>
    <p:sldId id="290" r:id="rId10"/>
    <p:sldId id="291" r:id="rId11"/>
    <p:sldId id="289" r:id="rId12"/>
    <p:sldId id="292" r:id="rId13"/>
    <p:sldId id="284" r:id="rId14"/>
    <p:sldId id="287" r:id="rId15"/>
    <p:sldId id="285" r:id="rId1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02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1:44.46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3844,'1'-324,"66"22,-25 189,18-60,8-58,-60 188,-1 1,-3-1,-1 1,-2-1,-5-39,2-16,13-121,-21-70,0 125,-17-41,15 89,2-34,-2-23,31-139,9 82,-16 126,-1-93,-11 59,0 128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43:07.65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335 1,'-10'289,"-94"-32,99-167,-18 56,17-132,0 0,2 1,-1-1,2 1,0 0,1 0,0 0,1 1,1-1,1 14,-22 193,19 29,-10-101,24-23,-12 462,-18-446,6 19,-1 76,-14 4,16-92,22 35,-10 127,-14-209,3 59,-2 11,-9-35,9 2,11 78,48 36,-39-226,-4-20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19:56.68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28,'2'-2,"-1"0,1 0,0 0,-1 0,1 0,0 1,0-1,0 0,0 1,1 0,-1-1,0 1,0 0,1 0,-1 0,1 1,-1-1,1 0,-1 1,1 0,-1 0,1-1,0 1,-1 1,1-1,1 0,6-1,0 2,1-1,-1 1,0 1,0 0,0 0,0 1,-1 1,1-1,-1 1,1 1,59 19,142 51,-151-49,-37-15,1-1,0-1,0 0,1-2,0-1,0-1,9 0,576-5,318 0,-924-1,-1 1,0-1,1 1,-1 0,1 0,-1 0,0 1,1-1,-1 1,0-1,1 1,-1 0,0 1,0-1,0 0,0 1,0 0,0 0,0-1,-1 2,1-1,-1 0,1 0,-1 1,0 0,0-1,0 1,0 0,-1 0,1 0,-1 0,1 0,-1 0,0 0,0 1,-1 0,2 17,0 0,-2 0,-1 0,0 0,-2 0,0 0,-6 19,-8 54,-16 92,-26 92,22-61,7 31,31 309,-1-531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02.92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176 1,'5'1,"0"1,0 0,-1 1,1-1,-1 1,1 0,-1 0,0 0,0 1,0-1,0 1,-1 0,0 0,0 0,0 1,0-1,0 1,-1-1,0 1,0 0,0 0,-1 0,1 1,8 24,-1 0,-2 1,-1 1,-1-1,-2 1,0 3,-5 307,-33-179,10-79,-7 43,4-14,-8 81,38-126,-14 100,-28 10,16 14,-37-5,60-186,0 1,0 0,0 0,1 0,-1 0,0 0,1 0,-1 0,1 0,0 0,0 0,0 1,0-1,0 0,0 0,0 0,1 0,-1 0,1 0,0 0,-1 0,1 0,0 0,0 0,0-1,0 1,1 0,-1 0,0-1,1 1,-1-1,1 0,0 1,-1-1,1 0,0 0,0 0,-1 0,1 0,0 0,0 0,0-1,0 1,0-1,1 0,-1 1,0-1,1 0,151-14,-57-3,213 16,-93 31,31 3,712-34,-862-18,-84 14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13.26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365 99,'24'86,"-4"108,-10-125,-3 1,-3 0,-3 0,-4 8,2 30,-33 45,19-108,-30 129,-6 9,43-120,2 0,4 1,5 62,0-6,-3 283,-13-286,16-113,-1 0,1-1,0 0,0 1,0-1,0 0,1-1,-1 1,1 0,0-1,0 0,0 0,0 0,0 0,0-1,0 0,1 0,-1 0,0 0,1-1,-1 1,0-1,1 0,-1 0,1-1,-1 1,0-1,1 0,-1 0,1-1,11 1,592-4,-580 4,1 2,-1 2,1 0,-1 2,0 1,-1 1,0 1,0 2,0 1,-2 1,1 1,-4-3,1 0,0-1,0-2,1 0,0-1,0-2,0 0,5-2,26 6,194 21,-178-20,1-4,-1-2,56-6,-3 0,92 3,-213-1,0 0,0 1,1-1,-1 0,0-1,0 1,-1 0,1-1,0 0,0 1,-1-1,1 0,-1-1,1 1,-1 0,0-1,0 1,0-1,0 0,-1 1,1-1,-1 0,0 0,1 0,-1 0,0 0,-1 0,1-1,-1 1,1-2,3-109,-5 92,-3-46,2 41,0-1,2 0,1 0,1 1,1-1,5-17,62-307,-55 59,-7 45,7 65,-8-2,-9-34,0 47,2 173,-1-1,1 0,-1 0,1 1,-1-1,1 0,-1 0,1 0,-1 1,0-1,1 0,-1 0,1 0,-1 0,0 0,1 0,-1 0,1 0,-1-1,1 1,-1 0,0 0,1 0,-1-1,1 1,-1 0,1-1,-1 1,1 0,-1-1,1 1,0 0,-1-1,1 1,-1-1,1 1,0-1,0 1,-1-1,1 1,0-1,0 1,-1-1,1 0,0 1,0-1,0 1,0-1,0 0,0 1,0-1,0 1,0-1,0 1,0-1,0 0,1 1,-1-1,0 1,-28 45,-28 74,7 2,4 2,6 3,2 12,-124 353,74-229,51-27,35-205,-1-19,1 0,1 1,0-1,1 0,0 0,0 0,1 0,1 0,0 0,0 0,1-1,1 2,65 110,-70-121,1-1,-1 1,0 0,0 0,0-1,1 1,-1 0,0-1,1 1,-1 0,0-1,1 1,-1-1,1 1,-1 0,1-1,-1 1,1-1,0 0,-1 1,1-1,0 1,-1-1,1 0,0 1,-1-1,1 0,0 0,-1 0,1 0,0 1,0-1,-1 0,1 0,0 0,0-1,-1 1,1 0,0 0,0 0,-1 0,1-1,0 1,-1 0,1-1,0 1,-1 0,1-1,-1 1,1-1,0 1,-1-1,1 1,-1-1,1 0,-1 1,0-1,1 0,14-48,-11 33,12-255,11 118,-5-112,3 64,24-104,-14 175,-35 130,1 0,-1 1,0-1,1 0,-1 1,1-1,-1 0,1 0,-1 1,1-1,-1 0,1 0,-1 0,1 0,-1 0,1 0,-1 0,1 0,-1 0,1 0,-1 0,1 0,-1 0,1 0,-1 0,1 0,-1-1,1 1,-1 0,1 0,-1-1,0 1,1 0,-1-1,1 1,-1 0,0-1,1 1,-1 0,0-1,0 1,1-1,-1 1,0-1,0 1,1-1,-1 0,6 55,-6-53,4 182,-7 0,-8 0,-14 43,10-114,5 0,6 1,7 76,21-83,-24-107,0 1,1 0,-1 0,0-1,0 1,1 0,-1 0,0 0,1-1,-1 1,0 0,0 0,1 0,-1 0,0 0,1-1,-1 1,0 0,1 0,-1 0,0 0,1 0,-1 0,0 0,1 0,-1 0,0 0,1 1,-1-1,0 0,1 0,-1 0,0 0,1 0,-1 1,0-1,0 0,1 0,-1 0,0 1,0-1,1 0,-1 0,0 1,0-1,0 0,1 1,-1-1,0 0,0 1,0-1,0 0,0 1,0-1,0 0,-2-34,-93-391,88-36,10 258,-21-354,4 214,12 339,1 0,-1 0,1 0,-1 0,0 1,-1-1,1 1,0 0,-1-1,0 1,0 0,0 1,0-1,0 0,-1 1,1 0,-1 0,0 0,1 0,-1 0,0 1,0 0,0 0,0 0,0 0,-1 0,1 1,0 0,0 0,0 0,0 0,0 1,-1 0,-27-5,29 3,-68-10,1-4,1-2,-45-19,-19-17,57 20,0 3,-2 3,-2 4,0 4,-46-5,-5 18,93 6,0-2,1-1,0-2,-1-1,-12-6,-2 0,0 3,0 2,-1 2,0 2,0 3,-19 3,-24-2,-70 24,162-24,0 1,0 0,1-1,-1 1,1 1,-1-1,1 0,0 1,0 0,0-1,0 1,1 0,-1 1,1-1,0 0,0 1,0-1,0 1,0 0,1-1,0 1,0 0,0 0,0 0,0 0,1 1,-4 118,6-91,3 1133,-65-727,58-400,-3 0,-1-1,-1 1,-3-2,-4 11,6-25,2-8,0 1,1 0,0 0,2 0,0 0,0 1,1-1,1 1,1-1,0 5,5-10,1-1,0 0,0 0,0 0,1-1,1 0,-1 0,1-1,1 0,-1-1,1 1,0-2,1 1,-1-1,1-1,0 0,0 0,0-1,1 0,3 0,-2 1,594 199,-291-88,-39-30,-252-77,57 3,-81-12,0 0,1-1,-1 1,0 0,0-1,0 1,0 0,0-1,0 1,0 0,0 0,-1-1,1 1,0 0,-1-1,1 1,-1 0,0 0,1 0,-1 0,0-1,0 1,1 0,-1 0,0 0,0 1,0-1,0 0,0 0,-1 0,1 1,0-1,0 1,0-1,-1 1,1-1,0 1,-1-1,0 1,-148-127,-216-68,341 182,-1 2,-1 0,1 1,-2 2,1 1,-1 1,0 1,-1 2,1 1,-1 1,1 1,-2 2,431-1,824-1,-844-64,-351 65,-4-1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41.169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55,'59'0,"-31"-3,1 2,0 1,0 2,0 0,0 2,-1 1,0 2,0 0,0 2,-1 1,2 3,-8-4,1-1,0-1,1-1,-1-1,1-1,0-1,0 0,0-2,1-1,-1-1,20-3,167 13,66 13,-118 6,181-28,-141-28,-119 12,0-4,-2-3,-1-3,-1-3,20-14,-72 23,-41 16,11 6,0 1,1 1,0-1,0 1,0 0,0 1,1-1,0 1,-1 0,2 0,-1 1,1 0,0 0,0 0,0 0,1 0,0 1,0-1,1 1,-2 6,-24 145,-4 60,14-20,10-149,3-1,1 1,3 0,5 45,-2 8,-3-45,-1-37,1 0,1 0,1 0,0 0,2 0,0 0,2-1,4 13,104 295,-68-129,-37-129,-3-1,-3 1,-5 43,1 5,2 1029,1-1142,-1-1,0 0,1 1,-1-1,0 0,0 1,-1-1,1 1,-1-1,0 0,1 0,-2 1,1-1,0 0,-1 0,1 0,-1 0,0 0,0-1,0 1,0 0,0-1,-1 1,1-1,-1 0,0 0,1 0,-1 0,0-1,0 1,0-1,0 1,-1-1,1 0,0 0,0-1,-248-2,84 21,-36 6,128-14,0-4,0-3,0-3,-20-4,-38 0,-517 4,646-1,1 1,0-1,-1 0,1 1,0-2,-1 1,1 0,0 0,-1-1,1 0,0 0,0 0,0 0,0 0,0-1,0 1,0-1,0 0,0 0,1 0,-1 0,1 0,-1-1,1 1,0-1,0 1,0-1,0 0,1 0,-1 0,1 0,0 0,-1 0,1 0,1-1,-1 0,-10-265,-28 4,30 168,3 0,8-92,0 51,-39-43,17 116,-88-247,98 269,3 0,1-1,3 1,1-1,2 0,4-26,-1-35,-3-1194,12 1242,-12 56,1 0,0 0,-1 0,1 1,0-1,0 0,-1 0,1 1,0-1,0 1,0-1,0 1,0-1,0 1,0-1,0 1,0 0,0-1,0 1,0 0,0 0,0 0,0 0,0 0,0 0,0 0,1 0,-1 1,0-1,0 0,0 1,0-1,0 0,0 1,-1-1,1 1,0 0,0-1,0 1,0 0,-1-1,1 1,0 0,0 0,-1 0,1 0,-1 0,1-1,-1 1,1 0,-1 0,0 0,1 1,11 17,-1 0,-1 1,0 1,-2 0,0 0,-1 1,-1-1,-1 1,-2 1,0-1,-1 4,3 5,13 86,-5 1,-3 65,-12 407,-60-285,31-56,32 123,62-32,-64 31,31-213,-29 56,-1-212,0 0,0 0,1 0,-1 0,0 0,1-1,-1 1,1 0,-1 0,1 0,0-1,0 1,0 0,0 0,0-1,0 1,0-1,1 1,-1-1,0 0,1 0,-1 1,1-1,0 0,-1 0,1 0,0-1,0 1,-1 0,1-1,0 1,0-1,0 1,0-1,0 0,0 0,0 0,0 0,-1 0,1 0,0-1,0 1,0-1,0 1,0-1,1 0,85-43,-22 4,2 2,1 4,2 2,26-5,19-9,38 22,-48 15,142-29,22 27,-75 9,-176-2,0-1,-1-1,0 0,0-2,0 0,-1-1,0-1,-1 0,0-1,5-6,-15 10,1 0,-1-1,-1 0,1-1,-2 1,1-1,-1 0,0 0,-1 0,0 0,0-1,-1 0,-1 1,1-1,-2 0,1 0,-1 1,-1-1,0 0,0 0,-1 1,-2-9,0-43,4-725,-32 487,32-100,-59 180,57-179,2-13,19 309,-13 82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D95527-E64D-4B7B-BFE0-B543F3F20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D51CD9-C6EF-4D9F-A4AF-D7D4B1C38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0871CC-8659-4C44-AE67-75AB8816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E65BE8-F535-47A1-BEEF-37C8F704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40E91F-7C9D-4740-A847-C484B755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11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C08C6-FF19-48F7-90BF-644C61AB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253BA9D-717F-427C-A94B-0C14F0991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76CB12-B58B-4590-B435-1E64B670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9A0E1E-D0F4-4FDA-A264-880C289F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0C46CF-348D-49C9-9C6B-BB4E165C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27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AF124F1-22D9-4ED8-850A-65F9C7ED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D1C85B6-FBD5-423A-A9AB-9E2943F12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243A3F-3459-4F96-A63E-D69855D1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42FD387-C572-41C4-92D0-AF84C6EE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674C28E-97DB-49EE-AC8B-7C81FDCA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730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730866-1C24-48F9-B9C9-630A823B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925216-2D22-4423-AC1F-03B8CC20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55DCDA-7C0C-4B4C-B7BF-7C772072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D1CB65-FA8A-4375-BE28-EBBAD41B5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77A44E-BAC5-4A45-9811-0814E73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3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392553-3DC5-4F47-85E7-5D3BD695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2EBEF4-6669-434F-A09B-78855283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80F397-F37E-4D49-A052-1CEF0399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3BC577-C109-4604-9D0A-54923048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91DDAF-5392-4DC3-AA60-3252119F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198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8B1FCE-4B64-41A3-96D5-47DC544E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45D618-9752-48E1-B69C-7162F05D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D8B1D77-B985-42F3-B7A0-6887BAA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DB64A1-3182-4438-9379-562E854F5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A8F58E-960E-4D19-84D0-54A79FA8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10DE0A-F59A-4DF9-BE81-CEF382D4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2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DDE25C-853A-4071-B6ED-F036028D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489018-AD5A-4CD5-9338-22F9143CB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54126C-DC7D-445B-B0B7-D006878EC3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C5D565-AB84-4E09-837B-ECDB03D18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55228B6-05CE-4004-8965-58029FAE2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E7202B-C505-44EF-9D37-F8DDF1CB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EEC7C53-E9ED-4240-8E7B-31F430ED8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8CD3E3B-D73F-41AB-9D0D-07F7A373D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03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8D9BBC-88E9-4132-B0F9-0AD825EE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67A53F6-A7C6-4F68-AA9C-21C0BF05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DF8E3D6-8D06-46FC-82A4-D0F5EF14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32C35E-7A69-4105-BB56-D7A061B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248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CB03DE8-EFCE-4603-9067-882C71E03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5AB4DC-94A4-4B0D-A85A-725E09BEB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D15EAA-E900-4364-9B65-02C6BE00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9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E2D27B-5875-433D-8441-9D28923C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10AC4-1626-41BD-A07B-E9C0F7B9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4DC364-5202-4BF0-B2FC-DE5D3E8C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54B035-C1F0-4536-9C48-AA0B561B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1B096C6-CA71-49B0-86D1-E39A166A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F1BF718-FFD3-4759-8BD3-13EA6C2B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4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3BD665-E4F3-4873-B171-175F3CA0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20B8F8E-365F-40E8-856C-53A3F18C7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FFD651-3679-44CB-9E85-F7DF0E2B7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52719C-5FD7-43F8-A320-3F7844C1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4CCC3F5-E2DF-4B40-9B1E-B57C882D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F7F7C3-7961-4747-8167-B730B9E8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956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7A08B01-C86D-43F0-8946-B097056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DD9F9B-A282-4B33-92C0-6FD715B1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A0A94C-AFDE-40DA-AA00-0E4B57E45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B76E3-ED23-4462-96D3-AE0BEAB28044}" type="datetimeFigureOut">
              <a:rPr lang="pl-PL" smtClean="0"/>
              <a:t>21.01.2025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791450-2141-4646-A564-0B3071851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5A2543-E26C-42D0-A7BB-80BC818F0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672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customXml" Target="../ink/ink4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customXml" Target="../ink/ink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customXml" Target="../ink/ink1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A2CB865-9401-44FE-AEDE-4EB6D449F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0" y="-681321"/>
            <a:ext cx="10692384" cy="68397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6128DB6-76D8-4B17-A151-3E3C93D7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115" y="4845946"/>
            <a:ext cx="12398230" cy="13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14:cNvPr>
              <p14:cNvContentPartPr/>
              <p14:nvPr/>
            </p14:nvContentPartPr>
            <p14:xfrm>
              <a:off x="6935918" y="413570"/>
              <a:ext cx="849960" cy="745200"/>
            </p14:xfrm>
          </p:contentPart>
        </mc:Choice>
        <mc:Fallback xmlns="">
          <p:pic>
            <p:nvPicPr>
              <p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99918" y="341570"/>
                <a:ext cx="921600" cy="88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14:cNvPr>
              <p14:cNvContentPartPr/>
              <p14:nvPr/>
            </p14:nvContentPartPr>
            <p14:xfrm>
              <a:off x="6850598" y="412490"/>
              <a:ext cx="773640" cy="803520"/>
            </p14:xfrm>
          </p:contentPart>
        </mc:Choice>
        <mc:Fallback xmlns="">
          <p:pic>
            <p:nvPicPr>
              <p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14958" y="340850"/>
                <a:ext cx="845280" cy="9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14:cNvPr>
              <p14:cNvContentPartPr/>
              <p14:nvPr/>
            </p14:nvContentPartPr>
            <p14:xfrm>
              <a:off x="6771398" y="299090"/>
              <a:ext cx="979920" cy="1028880"/>
            </p14:xfrm>
          </p:contentPart>
        </mc:Choice>
        <mc:Fallback xmlns="">
          <p:pic>
            <p:nvPicPr>
              <p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35758" y="227450"/>
                <a:ext cx="1051560" cy="11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14:cNvPr>
              <p14:cNvContentPartPr/>
              <p14:nvPr/>
            </p14:nvContentPartPr>
            <p14:xfrm>
              <a:off x="3612758" y="2333090"/>
              <a:ext cx="856080" cy="1293480"/>
            </p14:xfrm>
          </p:contentPart>
        </mc:Choice>
        <mc:Fallback xmlns="">
          <p:pic>
            <p:nvPicPr>
              <p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76758" y="2261450"/>
                <a:ext cx="927720" cy="143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626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3F2B305-0A57-4C75-93CC-561F2F0D0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28050" y="-1096848"/>
            <a:ext cx="6535901" cy="905169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72389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DE5D693-D663-4742-988E-079EC4782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3797" y="-1304028"/>
            <a:ext cx="6663278" cy="937487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08856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820917B-D1AC-4D64-8872-2BB0C85DB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591" y="1066610"/>
            <a:ext cx="4352921" cy="1767993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AD2A7C52-2AB1-4E9F-B47C-928406F1DBF6}"/>
              </a:ext>
            </a:extLst>
          </p:cNvPr>
          <p:cNvSpPr txBox="1">
            <a:spLocks/>
          </p:cNvSpPr>
          <p:nvPr/>
        </p:nvSpPr>
        <p:spPr>
          <a:xfrm>
            <a:off x="3632672" y="16280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400" dirty="0">
                <a:solidFill>
                  <a:srgbClr val="00B050"/>
                </a:solidFill>
              </a:rPr>
              <a:t>PODOBSZAR STARE MIASTO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POTENCJAŁY I POTRZEBY </a:t>
            </a:r>
          </a:p>
          <a:p>
            <a:endParaRPr lang="pl-PL" sz="4400" dirty="0">
              <a:solidFill>
                <a:srgbClr val="00B05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76E7987-3526-49F0-9C70-61CECDC1696D}"/>
              </a:ext>
            </a:extLst>
          </p:cNvPr>
          <p:cNvSpPr txBox="1"/>
          <p:nvPr/>
        </p:nvSpPr>
        <p:spPr>
          <a:xfrm>
            <a:off x="186413" y="3302853"/>
            <a:ext cx="11778846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sz="5400" b="1" dirty="0">
                <a:solidFill>
                  <a:srgbClr val="0070C0"/>
                </a:solidFill>
              </a:rPr>
              <a:t>Czy cel i technika warsztatu są jasne? </a:t>
            </a:r>
          </a:p>
          <a:p>
            <a:r>
              <a:rPr lang="pl-PL" sz="5400" b="1" dirty="0">
                <a:solidFill>
                  <a:srgbClr val="0070C0"/>
                </a:solidFill>
              </a:rPr>
              <a:t>Czy macie Państwo pytania dotyczące zasad pracy podczas warsztatu?</a:t>
            </a:r>
          </a:p>
        </p:txBody>
      </p:sp>
    </p:spTree>
    <p:extLst>
      <p:ext uri="{BB962C8B-B14F-4D97-AF65-F5344CB8AC3E}">
        <p14:creationId xmlns:p14="http://schemas.microsoft.com/office/powerpoint/2010/main" val="3959694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77720520-5947-482E-8946-F7211DB5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20" y="529889"/>
            <a:ext cx="4672360" cy="588546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C8564D5-55E0-4ADE-B322-A4821028D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52318" y="1500187"/>
            <a:ext cx="6858000" cy="38576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BDD8844-E88F-49A5-BD10-FF8103A93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9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63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949062"/>
            <a:ext cx="9144000" cy="2387600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DZIĘKUJEMY ZA UDZIAŁ </a:t>
            </a:r>
            <a:b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W WARSZTATCH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239346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>
                <a:solidFill>
                  <a:srgbClr val="00B050"/>
                </a:solidFill>
              </a:rPr>
              <a:t>PODOBSZAR STARE MIASTO </a:t>
            </a:r>
            <a:endParaRPr lang="pl-PL" sz="4400" b="1" dirty="0">
              <a:solidFill>
                <a:srgbClr val="00B050"/>
              </a:solidFill>
            </a:endParaRPr>
          </a:p>
          <a:p>
            <a:endParaRPr lang="pl-PL" sz="4400" b="1" dirty="0">
              <a:solidFill>
                <a:srgbClr val="00B050"/>
              </a:solidFill>
            </a:endParaRPr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764584" y="466530"/>
            <a:ext cx="435803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88" y="562948"/>
            <a:ext cx="11017623" cy="23876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WARSZTAT: POTENCJAŁY I POTRZEBY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976" y="3046966"/>
            <a:ext cx="10452846" cy="2977502"/>
          </a:xfrm>
        </p:spPr>
        <p:txBody>
          <a:bodyPr>
            <a:normAutofit fontScale="40000" lnSpcReduction="20000"/>
          </a:bodyPr>
          <a:lstStyle/>
          <a:p>
            <a:r>
              <a:rPr lang="pl-PL" sz="13500" b="1" dirty="0">
                <a:solidFill>
                  <a:srgbClr val="00B050"/>
                </a:solidFill>
              </a:rPr>
              <a:t>PODOBSZARU STARE MIASTO </a:t>
            </a:r>
          </a:p>
          <a:p>
            <a:endParaRPr lang="pl-PL" sz="4400" b="1" dirty="0"/>
          </a:p>
          <a:p>
            <a:r>
              <a:rPr lang="pl-PL" sz="4400" b="1" dirty="0"/>
              <a:t>mgr Anna KRÓL – WIŚNIEWSKA, Naczelnik -  Wydział FE i R UM Częstochowy  </a:t>
            </a:r>
          </a:p>
          <a:p>
            <a:r>
              <a:rPr lang="pl-PL" sz="4400" b="1" dirty="0"/>
              <a:t>mgr inż. arch. Jacek JĘDRAS, jw.</a:t>
            </a:r>
          </a:p>
          <a:p>
            <a:r>
              <a:rPr lang="pl-PL" sz="4400" b="1" dirty="0"/>
              <a:t>mgr Dominik BILECKI, jw.</a:t>
            </a:r>
          </a:p>
          <a:p>
            <a:r>
              <a:rPr lang="pl-PL" sz="4400" b="1" dirty="0"/>
              <a:t>dr inż. arch. Dagmara MLICZYŃSKA-HAJDA, REVIPLAN</a:t>
            </a:r>
          </a:p>
          <a:p>
            <a:endParaRPr lang="pl-PL" sz="4400" b="1" dirty="0"/>
          </a:p>
          <a:p>
            <a:r>
              <a:rPr lang="pl-PL" sz="4400" b="1" dirty="0"/>
              <a:t>15 stycznia 2025 r.</a:t>
            </a:r>
          </a:p>
          <a:p>
            <a:endParaRPr lang="pl-PL" sz="4400" b="1" dirty="0"/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376678" y="107941"/>
            <a:ext cx="5133843" cy="208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B6E67815-B395-4564-B826-1CF957C9DDCD}"/>
              </a:ext>
            </a:extLst>
          </p:cNvPr>
          <p:cNvSpPr/>
          <p:nvPr/>
        </p:nvSpPr>
        <p:spPr>
          <a:xfrm>
            <a:off x="162508" y="197346"/>
            <a:ext cx="6096000" cy="25853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pl-PL" dirty="0"/>
              <a:t>Rewitalizacja (dosłownie: ożywienie, przywrócenie do życia) jest procesem wyprowadzania ze stanu kryzysowego zdegradowanych obszarów miasta.</a:t>
            </a:r>
          </a:p>
          <a:p>
            <a:endParaRPr lang="pl-PL" dirty="0"/>
          </a:p>
          <a:p>
            <a:r>
              <a:rPr lang="pl-PL" b="1" dirty="0"/>
              <a:t>Rewitalizacja to nie tylko remonty. Jej celem jest przywrócenie do życia zdegradowanej części miasta i uzupełnienie jej </a:t>
            </a:r>
            <a:br>
              <a:rPr lang="pl-PL" b="1" dirty="0"/>
            </a:br>
            <a:r>
              <a:rPr lang="pl-PL" b="1" dirty="0"/>
              <a:t>o nowe funkcje. Mówiąc najprościej jest to wprowadzenie takich zmian w zdegradowanej części miasta, dzięki którym będzie się lepiej żyło, przebywało i pracowało.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C8B9674-A708-4A20-8F83-EEF8CB0AC1ED}"/>
              </a:ext>
            </a:extLst>
          </p:cNvPr>
          <p:cNvSpPr/>
          <p:nvPr/>
        </p:nvSpPr>
        <p:spPr>
          <a:xfrm>
            <a:off x="5006879" y="391509"/>
            <a:ext cx="6448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l-PL" sz="5400" b="1" cap="none" spc="0" dirty="0">
                <a:ln/>
                <a:solidFill>
                  <a:schemeClr val="accent4"/>
                </a:solidFill>
                <a:effectLst/>
              </a:rPr>
              <a:t>Rewitalizacja czyli co?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BFB7E68-4518-4E62-B70E-B09F615FCE97}"/>
              </a:ext>
            </a:extLst>
          </p:cNvPr>
          <p:cNvSpPr txBox="1"/>
          <p:nvPr/>
        </p:nvSpPr>
        <p:spPr>
          <a:xfrm>
            <a:off x="7338607" y="1509002"/>
            <a:ext cx="4116833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Ustawa o rewitalizacji z roku 2015 </a:t>
            </a:r>
            <a:br>
              <a:rPr lang="pl-PL" dirty="0"/>
            </a:br>
            <a:r>
              <a:rPr lang="pl-PL" dirty="0"/>
              <a:t>(jednolity tekst z roku 2024, Dz.U. nr 278)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4A39042-BA14-4537-B3BF-12B8AA465B5B}"/>
              </a:ext>
            </a:extLst>
          </p:cNvPr>
          <p:cNvSpPr/>
          <p:nvPr/>
        </p:nvSpPr>
        <p:spPr>
          <a:xfrm>
            <a:off x="5848214" y="2782669"/>
            <a:ext cx="6343786" cy="286232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l-PL" dirty="0"/>
              <a:t>Gminny Program Rewitalizacji – </a:t>
            </a:r>
            <a:r>
              <a:rPr lang="pl-PL" b="1" dirty="0"/>
              <a:t>podstawowy wieloletni plan </a:t>
            </a:r>
            <a:r>
              <a:rPr lang="pl-PL" dirty="0"/>
              <a:t>uchwalany przez Radę Miasta, umożliwiający prowadzenie kompleksowych działań rewitalizacyjnych na wyznaczonym obszarze przy współudziale lokalnej społeczności. </a:t>
            </a:r>
            <a:br>
              <a:rPr lang="pl-PL" dirty="0"/>
            </a:br>
            <a:r>
              <a:rPr lang="pl-PL" b="1" dirty="0"/>
              <a:t>GPR wytycza cele rewitalizacji oraz kierunki działań</a:t>
            </a:r>
            <a:r>
              <a:rPr lang="pl-PL" dirty="0"/>
              <a:t>, </a:t>
            </a:r>
            <a:br>
              <a:rPr lang="pl-PL" dirty="0"/>
            </a:br>
            <a:r>
              <a:rPr lang="pl-PL" dirty="0"/>
              <a:t>zawiera również opis przedsięwzięć, które będą realizowane na obszarze rewitalizacji. </a:t>
            </a:r>
            <a:br>
              <a:rPr lang="pl-PL" dirty="0"/>
            </a:br>
            <a:r>
              <a:rPr lang="pl-PL" dirty="0"/>
              <a:t>Integralną częścią programu jest szczegółowa diagnoza obszaru rewitalizacji ukazująca występujące na nim negatywne zjawiska społeczne, gospodarcze i przestrzenno-funkcjonalne.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02096C-A44E-4B52-B6AB-95831C1B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45" y="2736121"/>
            <a:ext cx="4116833" cy="41218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6DA994-F9D1-41EE-BE79-01CA4AA87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691" y="5764495"/>
            <a:ext cx="2632431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1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8878713-A6B2-4E04-9499-AA0BB66CF6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358" r="49971"/>
          <a:stretch/>
        </p:blipFill>
        <p:spPr>
          <a:xfrm rot="5400000">
            <a:off x="828026" y="-948389"/>
            <a:ext cx="2746320" cy="44023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14:cNvPr>
              <p14:cNvContentPartPr/>
              <p14:nvPr/>
            </p14:nvContentPartPr>
            <p14:xfrm>
              <a:off x="1620785" y="245389"/>
              <a:ext cx="96120" cy="1383840"/>
            </p14:xfrm>
          </p:contentPart>
        </mc:Choice>
        <mc:Fallback xmlns="">
          <p:pic>
            <p:nvPicPr>
              <p:cNvPr id="4" name="Pismo odręczne 3">
                <a:extLst>
                  <a:ext uri="{FF2B5EF4-FFF2-40B4-BE49-F238E27FC236}">
                    <a16:creationId xmlns:a16="http://schemas.microsoft.com/office/drawing/2014/main" id="{C49C51F1-BB21-4492-95AD-71661A1C5E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1785" y="236749"/>
                <a:ext cx="113760" cy="140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14:cNvPr>
              <p14:cNvContentPartPr/>
              <p14:nvPr/>
            </p14:nvContentPartPr>
            <p14:xfrm>
              <a:off x="2938385" y="170149"/>
              <a:ext cx="120960" cy="1783800"/>
            </p14:xfrm>
          </p:contentPart>
        </mc:Choice>
        <mc:Fallback xmlns="">
          <p:pic>
            <p:nvPicPr>
              <p:cNvPr id="5" name="Pismo odręczne 4">
                <a:extLst>
                  <a:ext uri="{FF2B5EF4-FFF2-40B4-BE49-F238E27FC236}">
                    <a16:creationId xmlns:a16="http://schemas.microsoft.com/office/drawing/2014/main" id="{0FB71165-EEF6-4991-B3D1-5239BA1D0F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29745" y="161509"/>
                <a:ext cx="138600" cy="180144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Obraz 1">
            <a:extLst>
              <a:ext uri="{FF2B5EF4-FFF2-40B4-BE49-F238E27FC236}">
                <a16:creationId xmlns:a16="http://schemas.microsoft.com/office/drawing/2014/main" id="{E69B58C9-531F-4521-A7B8-8DFAE3A7A74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947" t="8858" r="13456" b="3157"/>
          <a:stretch/>
        </p:blipFill>
        <p:spPr>
          <a:xfrm>
            <a:off x="7964039" y="-33517"/>
            <a:ext cx="4040225" cy="6925033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EFB164FF-103F-4ECC-A83D-4FA601DDE5FB}"/>
              </a:ext>
            </a:extLst>
          </p:cNvPr>
          <p:cNvSpPr/>
          <p:nvPr/>
        </p:nvSpPr>
        <p:spPr>
          <a:xfrm>
            <a:off x="3035556" y="4756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C7139082-83DF-417D-98E7-4B57C7194036}"/>
              </a:ext>
            </a:extLst>
          </p:cNvPr>
          <p:cNvSpPr/>
          <p:nvPr/>
        </p:nvSpPr>
        <p:spPr>
          <a:xfrm>
            <a:off x="4402372" y="245389"/>
            <a:ext cx="52785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Podobszar rewitalizacji </a:t>
            </a:r>
            <a:b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„Stare Miasto” 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14EE7FF-6EFD-4117-A002-3993E0440A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147" y="2636546"/>
            <a:ext cx="4040225" cy="405130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849A779-E43A-4505-BE7F-8C0B18B8C050}"/>
              </a:ext>
            </a:extLst>
          </p:cNvPr>
          <p:cNvSpPr txBox="1"/>
          <p:nvPr/>
        </p:nvSpPr>
        <p:spPr>
          <a:xfrm>
            <a:off x="4227962" y="4944114"/>
            <a:ext cx="3468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Powierzchnia: 149,31 ha</a:t>
            </a:r>
          </a:p>
          <a:p>
            <a:r>
              <a:rPr lang="pl-PL" b="1" dirty="0"/>
              <a:t>Ludność (2023): 7 697</a:t>
            </a:r>
          </a:p>
          <a:p>
            <a:endParaRPr lang="pl-PL" dirty="0"/>
          </a:p>
          <a:p>
            <a:r>
              <a:rPr lang="pl-PL" dirty="0"/>
              <a:t>% udział w pow. Miasta: 0,9</a:t>
            </a:r>
          </a:p>
          <a:p>
            <a:r>
              <a:rPr lang="pl-PL" dirty="0"/>
              <a:t>% udział w populacji Miasta: 3,9</a:t>
            </a:r>
          </a:p>
          <a:p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4D12C811-F0A0-40E1-9AD2-960148F5D9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8667" y="1046058"/>
            <a:ext cx="2674450" cy="378218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67856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3BBB609-852F-4EA8-B164-4B5E81EC43F8}"/>
              </a:ext>
            </a:extLst>
          </p:cNvPr>
          <p:cNvSpPr/>
          <p:nvPr/>
        </p:nvSpPr>
        <p:spPr>
          <a:xfrm>
            <a:off x="0" y="1516683"/>
            <a:ext cx="12416118" cy="4789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Technika warsztatu - 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brainstorming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(=burza mózgów), 2 x po 45 minut: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Potencjały podobszaru</a:t>
            </a: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mamy zasoby?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(panel - analityczna burza mózgów) 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Potrzeby podobszaru</a:t>
            </a: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jest potrzebne, żeby te zasoby ożywiły podobszar? Co trzeba zrobić?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(praca w 4 grupach – koncepcyjna burza mózgów)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Prezentacja (4 grup), podsumowanie i co dalej? </a:t>
            </a:r>
          </a:p>
        </p:txBody>
      </p:sp>
    </p:spTree>
    <p:extLst>
      <p:ext uri="{BB962C8B-B14F-4D97-AF65-F5344CB8AC3E}">
        <p14:creationId xmlns:p14="http://schemas.microsoft.com/office/powerpoint/2010/main" val="224729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7EE8F47-6998-4961-89F8-38A0FA8F0783}"/>
              </a:ext>
            </a:extLst>
          </p:cNvPr>
          <p:cNvSpPr/>
          <p:nvPr/>
        </p:nvSpPr>
        <p:spPr>
          <a:xfrm>
            <a:off x="-409545" y="1344781"/>
            <a:ext cx="12192000" cy="60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Lepszą przyszłość opieramy na potencjałach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i="1" dirty="0"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4400" b="1" i="1" dirty="0"/>
              <a:t>silne strony, wartości, niezwykłe miejsca, unikalne cechy, zasoby, których próżno szukać gdzie indziej, co nas wyróżnia, w czym jesteśmy dobrzy, co napawa nas dumą, czym chcielibyśmy się pochwalić, za co podobszar powinien być doceniany przez innych? </a:t>
            </a:r>
            <a:endParaRPr lang="pl-PL" sz="4400" dirty="0"/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pl-PL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1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CADFC72-4CF1-4C52-B335-302B72C502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71"/>
          <a:stretch/>
        </p:blipFill>
        <p:spPr>
          <a:xfrm>
            <a:off x="1223984" y="-43109"/>
            <a:ext cx="9744032" cy="69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2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894772A-5322-4A96-B5CD-ADE1980C2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7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0604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TM04033923[[fn=Głębokość]]</Template>
  <TotalTime>1542</TotalTime>
  <Words>398</Words>
  <Application>Microsoft Office PowerPoint</Application>
  <PresentationFormat>Panoramiczny</PresentationFormat>
  <Paragraphs>34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WARSZTAT: POTENCJAŁY I POTRZEBY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UDZIAŁ  W WARSZTATCH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SPOTKANIE INFORMACYJNO-EDUKACYJNE</dc:title>
  <dc:creator>Dagmara Mliczyńska-Hajda</dc:creator>
  <cp:lastModifiedBy>Dagmara Mliczyńska-Hajda</cp:lastModifiedBy>
  <cp:revision>48</cp:revision>
  <dcterms:created xsi:type="dcterms:W3CDTF">2024-11-03T09:25:47Z</dcterms:created>
  <dcterms:modified xsi:type="dcterms:W3CDTF">2025-01-21T15:38:20Z</dcterms:modified>
</cp:coreProperties>
</file>