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9" r:id="rId4"/>
    <p:sldId id="272" r:id="rId5"/>
    <p:sldId id="283" r:id="rId6"/>
    <p:sldId id="260" r:id="rId7"/>
    <p:sldId id="286" r:id="rId8"/>
    <p:sldId id="288" r:id="rId9"/>
    <p:sldId id="290" r:id="rId10"/>
    <p:sldId id="291" r:id="rId11"/>
    <p:sldId id="289" r:id="rId12"/>
    <p:sldId id="292" r:id="rId13"/>
    <p:sldId id="293" r:id="rId14"/>
    <p:sldId id="294" r:id="rId15"/>
    <p:sldId id="284" r:id="rId16"/>
    <p:sldId id="287" r:id="rId17"/>
    <p:sldId id="285" r:id="rId18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97" autoAdjust="0"/>
    <p:restoredTop sz="94660"/>
  </p:normalViewPr>
  <p:slideViewPr>
    <p:cSldViewPr snapToGrid="0">
      <p:cViewPr varScale="1">
        <p:scale>
          <a:sx n="75" d="100"/>
          <a:sy n="75" d="100"/>
        </p:scale>
        <p:origin x="62" y="21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8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3-25T12:35:41.304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106 889</inkml:trace>
  <inkml:trace contextRef="#ctx0" brushRef="#br0" timeOffset="2896.98">80 809,'0'0</inkml:trace>
  <inkml:trace contextRef="#ctx0" brushRef="#br0" timeOffset="3777.324">40 677,'0'-1,"0"-1</inkml:trace>
  <inkml:trace contextRef="#ctx0" brushRef="#br0" timeOffset="5028.384">0 591</inkml:trace>
  <inkml:trace contextRef="#ctx0" brushRef="#br0" timeOffset="11644.216">113 922,'1'-12,"-1"-1,0 1,0 0,-1 0,-1 0,0 0,-1 0,0 0,0 0,-2 1,1-1,-1 1,-1 0,0 1,-3-4,1 3,3 7,1-1,-1 0,1 0,1-1,-1 1,1-1,0 0,0 1,0-2,1 1,0 0,0 0,1-1,-1 1,2-1,-1 1,0-4,72-49,142-63,-38 3,-45 8,86-34,-156 93,-57 48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1-15T13:19:56.683"/>
    </inkml:context>
    <inkml:brush xml:id="br0">
      <inkml:brushProperty name="width" value="0.2" units="cm"/>
      <inkml:brushProperty name="height" value="0.4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28,'2'-2,"-1"0,1 0,0 0,-1 0,1 0,0 1,0-1,0 0,0 1,1 0,-1-1,0 1,0 0,1 0,-1 0,1 1,-1-1,1 0,-1 1,1 0,-1 0,1-1,0 1,-1 1,1-1,1 0,6-1,0 2,1-1,-1 1,0 1,0 0,0 0,0 1,-1 1,1-1,-1 1,1 1,59 19,142 51,-151-49,-37-15,1-1,0-1,0 0,1-2,0-1,0-1,9 0,576-5,318 0,-924-1,-1 1,0-1,1 1,-1 0,1 0,-1 0,0 1,1-1,-1 1,0-1,1 1,-1 0,0 1,0-1,0 0,0 1,0 0,0 0,0-1,-1 2,1-1,-1 0,1 0,-1 1,0 0,0-1,0 1,0 0,-1 0,1 0,-1 0,1 0,-1 0,0 0,0 1,-1 0,2 17,0 0,-2 0,-1 0,0 0,-2 0,0 0,-6 19,-8 54,-16 92,-26 92,22-61,7 31,31 309,-1-531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1-15T13:20:02.928"/>
    </inkml:context>
    <inkml:brush xml:id="br0">
      <inkml:brushProperty name="width" value="0.2" units="cm"/>
      <inkml:brushProperty name="height" value="0.4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176 1,'5'1,"0"1,0 0,-1 1,1-1,-1 1,1 0,-1 0,0 0,0 1,0-1,0 1,-1 0,0 0,0 0,0 1,0-1,0 1,-1-1,0 1,0 0,0 0,-1 0,1 1,8 24,-1 0,-2 1,-1 1,-1-1,-2 1,0 3,-5 307,-33-179,10-79,-7 43,4-14,-8 81,38-126,-14 100,-28 10,16 14,-37-5,60-186,0 1,0 0,0 0,1 0,-1 0,0 0,1 0,-1 0,1 0,0 0,0 0,0 1,0-1,0 0,0 0,0 0,1 0,-1 0,1 0,0 0,-1 0,1 0,0 0,0 0,0-1,0 1,1 0,-1 0,0-1,1 1,-1-1,1 0,0 1,-1-1,1 0,0 0,0 0,-1 0,1 0,0 0,0 0,0-1,0 1,0-1,1 0,-1 1,0-1,1 0,151-14,-57-3,213 16,-93 31,31 3,712-34,-862-18,-84 14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1-15T13:20:13.263"/>
    </inkml:context>
    <inkml:brush xml:id="br0">
      <inkml:brushProperty name="width" value="0.2" units="cm"/>
      <inkml:brushProperty name="height" value="0.4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365 99,'24'86,"-4"108,-10-125,-3 1,-3 0,-3 0,-4 8,2 30,-33 45,19-108,-30 129,-6 9,43-120,2 0,4 1,5 62,0-6,-3 283,-13-286,16-113,-1 0,1-1,0 0,0 1,0-1,0 0,1-1,-1 1,1 0,0-1,0 0,0 0,0 0,0 0,0-1,0 0,1 0,-1 0,0 0,1-1,-1 1,0-1,1 0,-1 0,1-1,-1 1,0-1,1 0,-1 0,1-1,11 1,592-4,-580 4,1 2,-1 2,1 0,-1 2,0 1,-1 1,0 1,0 2,0 1,-2 1,1 1,-4-3,1 0,0-1,0-2,1 0,0-1,0-2,0 0,5-2,26 6,194 21,-178-20,1-4,-1-2,56-6,-3 0,92 3,-213-1,0 0,0 1,1-1,-1 0,0-1,0 1,-1 0,1-1,0 0,0 1,-1-1,1 0,-1-1,1 1,-1 0,0-1,0 1,0-1,0 0,-1 1,1-1,-1 0,0 0,1 0,-1 0,0 0,-1 0,1-1,-1 1,1-2,3-109,-5 92,-3-46,2 41,0-1,2 0,1 0,1 1,1-1,5-17,62-307,-55 59,-7 45,7 65,-8-2,-9-34,0 47,2 173,-1-1,1 0,-1 0,1 1,-1-1,1 0,-1 0,1 0,-1 1,0-1,1 0,-1 0,1 0,-1 0,0 0,1 0,-1 0,1 0,-1-1,1 1,-1 0,0 0,1 0,-1-1,1 1,-1 0,1-1,-1 1,1 0,-1-1,1 1,0 0,-1-1,1 1,-1-1,1 1,0-1,0 1,-1-1,1 1,0-1,0 1,-1-1,1 0,0 1,0-1,0 1,0-1,0 0,0 1,0-1,0 1,0-1,0 1,0-1,0 0,1 1,-1-1,0 1,-28 45,-28 74,7 2,4 2,6 3,2 12,-124 353,74-229,51-27,35-205,-1-19,1 0,1 1,0-1,1 0,0 0,0 0,1 0,1 0,0 0,0 0,1-1,1 2,65 110,-70-121,1-1,-1 1,0 0,0 0,0-1,1 1,-1 0,0-1,1 1,-1 0,0-1,1 1,-1-1,1 1,-1 0,1-1,-1 1,1-1,0 0,-1 1,1-1,0 1,-1-1,1 0,0 1,-1-1,1 0,0 0,-1 0,1 0,0 1,0-1,-1 0,1 0,0 0,0-1,-1 1,1 0,0 0,0 0,-1 0,1-1,0 1,-1 0,1-1,0 1,-1 0,1-1,-1 1,1-1,0 1,-1-1,1 1,-1-1,1 0,-1 1,0-1,1 0,14-48,-11 33,12-255,11 118,-5-112,3 64,24-104,-14 175,-35 130,1 0,-1 1,0-1,1 0,-1 1,1-1,-1 0,1 0,-1 1,1-1,-1 0,1 0,-1 0,1 0,-1 0,1 0,-1 0,1 0,-1 0,1 0,-1 0,1 0,-1 0,1 0,-1 0,1 0,-1-1,1 1,-1 0,1 0,-1-1,0 1,1 0,-1-1,1 1,-1 0,0-1,1 1,-1 0,0-1,0 1,1-1,-1 1,0-1,0 1,1-1,-1 0,6 55,-6-53,4 182,-7 0,-8 0,-14 43,10-114,5 0,6 1,7 76,21-83,-24-107,0 1,1 0,-1 0,0-1,0 1,1 0,-1 0,0 0,1-1,-1 1,0 0,0 0,1 0,-1 0,0 0,1-1,-1 1,0 0,1 0,-1 0,0 0,1 0,-1 0,0 0,1 0,-1 0,0 0,1 1,-1-1,0 0,1 0,-1 0,0 0,1 0,-1 1,0-1,0 0,1 0,-1 0,0 1,0-1,1 0,-1 0,0 1,0-1,0 0,1 1,-1-1,0 0,0 1,0-1,0 0,0 1,0-1,0 0,-2-34,-93-391,88-36,10 258,-21-354,4 214,12 339,1 0,-1 0,1 0,-1 0,0 1,-1-1,1 1,0 0,-1-1,0 1,0 0,0 1,0-1,0 0,-1 1,1 0,-1 0,0 0,1 0,-1 0,0 1,0 0,0 0,0 0,0 0,-1 0,1 1,0 0,0 0,0 0,0 0,0 1,-1 0,-27-5,29 3,-68-10,1-4,1-2,-45-19,-19-17,57 20,0 3,-2 3,-2 4,0 4,-46-5,-5 18,93 6,0-2,1-1,0-2,-1-1,-12-6,-2 0,0 3,0 2,-1 2,0 2,0 3,-19 3,-24-2,-70 24,162-24,0 1,0 0,1-1,-1 1,1 1,-1-1,1 0,0 1,0 0,0-1,0 1,1 0,-1 1,1-1,0 0,0 1,0-1,0 1,0 0,1-1,0 1,0 0,0 0,0 0,0 0,1 1,-4 118,6-91,3 1133,-65-727,58-400,-3 0,-1-1,-1 1,-3-2,-4 11,6-25,2-8,0 1,1 0,0 0,2 0,0 0,0 1,1-1,1 1,1-1,0 5,5-10,1-1,0 0,0 0,0 0,1-1,1 0,-1 0,1-1,1 0,-1-1,1 1,0-2,1 1,-1-1,1-1,0 0,0 0,0-1,1 0,3 0,-2 1,594 199,-291-88,-39-30,-252-77,57 3,-81-12,0 0,1-1,-1 1,0 0,0-1,0 1,0 0,0-1,0 1,0 0,0 0,-1-1,1 1,0 0,-1-1,1 1,-1 0,0 0,1 0,-1 0,0-1,0 1,1 0,-1 0,0 0,0 1,0-1,0 0,0 0,-1 0,1 1,0-1,0 1,0-1,-1 1,1-1,0 1,-1-1,0 1,-148-127,-216-68,341 182,-1 2,-1 0,1 1,-2 2,1 1,-1 1,0 1,-1 2,1 1,-1 1,1 1,-2 2,431-1,824-1,-844-64,-351 65,-4-1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1-15T13:20:41.169"/>
    </inkml:context>
    <inkml:brush xml:id="br0">
      <inkml:brushProperty name="width" value="0.2" units="cm"/>
      <inkml:brushProperty name="height" value="0.4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55,'59'0,"-31"-3,1 2,0 1,0 2,0 0,0 2,-1 1,0 2,0 0,0 2,-1 1,2 3,-8-4,1-1,0-1,1-1,-1-1,1-1,0-1,0 0,0-2,1-1,-1-1,20-3,167 13,66 13,-118 6,181-28,-141-28,-119 12,0-4,-2-3,-1-3,-1-3,20-14,-72 23,-41 16,11 6,0 1,1 1,0-1,0 1,0 0,0 1,1-1,0 1,-1 0,2 0,-1 1,1 0,0 0,0 0,0 0,1 0,0 1,0-1,1 1,-2 6,-24 145,-4 60,14-20,10-149,3-1,1 1,3 0,5 45,-2 8,-3-45,-1-37,1 0,1 0,1 0,0 0,2 0,0 0,2-1,4 13,104 295,-68-129,-37-129,-3-1,-3 1,-5 43,1 5,2 1029,1-1142,-1-1,0 0,1 1,-1-1,0 0,0 1,-1-1,1 1,-1-1,0 0,1 0,-2 1,1-1,0 0,-1 0,1 0,-1 0,0 0,0-1,0 1,0 0,0-1,-1 1,1-1,-1 0,0 0,1 0,-1 0,0-1,0 1,0-1,0 1,-1-1,1 0,0 0,0-1,-248-2,84 21,-36 6,128-14,0-4,0-3,0-3,-20-4,-38 0,-517 4,646-1,1 1,0-1,-1 0,1 1,0-2,-1 1,1 0,0 0,-1-1,1 0,0 0,0 0,0 0,0 0,0-1,0 1,0-1,0 0,0 0,1 0,-1 0,1 0,-1-1,1 1,0-1,0 1,0-1,0 0,1 0,-1 0,1 0,0 0,-1 0,1 0,1-1,-1 0,-10-265,-28 4,30 168,3 0,8-92,0 51,-39-43,17 116,-88-247,98 269,3 0,1-1,3 1,1-1,2 0,4-26,-1-35,-3-1194,12 1242,-12 56,1 0,0 0,-1 0,1 1,0-1,0 0,-1 0,1 1,0-1,0 1,0-1,0 1,0-1,0 1,0-1,0 1,0 0,0-1,0 1,0 0,0 0,0 0,0 0,0 0,0 0,0 0,1 0,-1 1,0-1,0 0,0 1,0-1,0 0,0 1,-1-1,1 1,0 0,0-1,0 1,0 0,-1-1,1 1,0 0,0 0,-1 0,1 0,-1 0,1-1,-1 1,1 0,-1 0,0 0,1 1,11 17,-1 0,-1 1,0 1,-2 0,0 0,-1 1,-1-1,-1 1,-2 1,0-1,-1 4,3 5,13 86,-5 1,-3 65,-12 407,-60-285,31-56,32 123,62-32,-64 31,31-213,-29 56,-1-212,0 0,0 0,1 0,-1 0,0 0,1-1,-1 1,1 0,-1 0,1 0,0-1,0 1,0 0,0 0,0-1,0 1,0-1,1 1,-1-1,0 0,1 0,-1 1,1-1,0 0,-1 0,1 0,0-1,0 1,-1 0,1-1,0 1,0-1,0 1,0-1,0 0,0 0,0 0,0 0,-1 0,1 0,0-1,0 1,0-1,0 1,0-1,1 0,85-43,-22 4,2 2,1 4,2 2,26-5,19-9,38 22,-48 15,142-29,22 27,-75 9,-176-2,0-1,-1-1,0 0,0-2,0 0,-1-1,0-1,-1 0,0-1,5-6,-15 10,1 0,-1-1,-1 0,1-1,-2 1,1-1,-1 0,0 0,-1 0,0 0,0-1,-1 0,-1 1,1-1,-2 0,1 0,-1 1,-1-1,0 0,0 0,-1 1,-2-9,0-43,4-725,-32 487,32-100,-59 180,57-179,2-13,19 309,-13 82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ED95527-E64D-4B7B-BFE0-B543F3F203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59D51CD9-C6EF-4D9F-A4AF-D7D4B1C384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EF0871CC-8659-4C44-AE67-75AB881608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B76E3-ED23-4462-96D3-AE0BEAB28044}" type="datetimeFigureOut">
              <a:rPr lang="pl-PL" smtClean="0"/>
              <a:t>16.01.2025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C6E65BE8-F535-47A1-BEEF-37C8F7047A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0940E91F-7C9D-4740-A847-C484B7555F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B388A-6BAE-4191-A16C-240A4DA0CA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511135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DDC08C6-FF19-48F7-90BF-644C61AB1F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D253BA9D-717F-427C-A94B-0C14F09912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AC76CB12-B58B-4590-B435-1E64B670F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B76E3-ED23-4462-96D3-AE0BEAB28044}" type="datetimeFigureOut">
              <a:rPr lang="pl-PL" smtClean="0"/>
              <a:t>16.01.2025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D49A0E1E-D0F4-4FDA-A264-880C289FA9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A0C46CF-348D-49C9-9C6B-BB4E165C5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B388A-6BAE-4191-A16C-240A4DA0CA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462705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CAF124F1-22D9-4ED8-850A-65F9C7ED0D9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ED1C85B6-FBD5-423A-A9AB-9E2943F128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37243A3F-3459-4F96-A63E-D69855D1A6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B76E3-ED23-4462-96D3-AE0BEAB28044}" type="datetimeFigureOut">
              <a:rPr lang="pl-PL" smtClean="0"/>
              <a:t>16.01.2025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442FD387-C572-41C4-92D0-AF84C6EE6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0674C28E-97DB-49EE-AC8B-7C81FDCA3B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B388A-6BAE-4191-A16C-240A4DA0CA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07303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9730866-1C24-48F9-B9C9-630A823BCA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D925216-2D22-4423-AC1F-03B8CC20E4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3855DCDA-7C0C-4B4C-B7BF-7C77207291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B76E3-ED23-4462-96D3-AE0BEAB28044}" type="datetimeFigureOut">
              <a:rPr lang="pl-PL" smtClean="0"/>
              <a:t>16.01.2025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ECD1CB65-FA8A-4375-BE28-EBBAD41B5D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B977A44E-BAC5-4A45-9811-0814E7315E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B388A-6BAE-4191-A16C-240A4DA0CA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7033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F392553-3DC5-4F47-85E7-5D3BD695A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2E2EBEF4-6669-434F-A09B-78855283C8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2B80F397-F37E-4D49-A052-1CEF039923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B76E3-ED23-4462-96D3-AE0BEAB28044}" type="datetimeFigureOut">
              <a:rPr lang="pl-PL" smtClean="0"/>
              <a:t>16.01.2025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953BC577-C109-4604-9D0A-54923048D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0491DDAF-5392-4DC3-AA60-3252119F3C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B388A-6BAE-4191-A16C-240A4DA0CA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71983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48B1FCE-4B64-41A3-96D5-47DC544ED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745D618-9752-48E1-B69C-7162F05D4C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CD8B1D77-B985-42F3-B7A0-6887BAA170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83DB64A1-3182-4438-9379-562E854F56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B76E3-ED23-4462-96D3-AE0BEAB28044}" type="datetimeFigureOut">
              <a:rPr lang="pl-PL" smtClean="0"/>
              <a:t>16.01.2025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6AA8F58E-960E-4D19-84D0-54A79FA8EF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9C10DE0A-F59A-4DF9-BE81-CEF382D44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B388A-6BAE-4191-A16C-240A4DA0CA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502972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4DDE25C-853A-4071-B6ED-F036028DB8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15489018-AD5A-4CD5-9338-22F9143CB9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BD54126C-DC7D-445B-B0B7-D006878EC3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44C5D565-AB84-4E09-837B-ECDB03D18F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B55228B6-05CE-4004-8965-58029FAE256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42E7202B-C505-44EF-9D37-F8DDF1CBE5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B76E3-ED23-4462-96D3-AE0BEAB28044}" type="datetimeFigureOut">
              <a:rPr lang="pl-PL" smtClean="0"/>
              <a:t>16.01.2025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5EEC7C53-E9ED-4240-8E7B-31F430ED81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88CD3E3B-D73F-41AB-9D0D-07F7A373D2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B388A-6BAE-4191-A16C-240A4DA0CA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980359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A8D9BBC-88E9-4132-B0F9-0AD825EE3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F67A53F6-A7C6-4F68-AA9C-21C0BF05C9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B76E3-ED23-4462-96D3-AE0BEAB28044}" type="datetimeFigureOut">
              <a:rPr lang="pl-PL" smtClean="0"/>
              <a:t>16.01.2025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4DF8E3D6-8D06-46FC-82A4-D0F5EF1463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832C35E-7A69-4105-BB56-D7A061B06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B388A-6BAE-4191-A16C-240A4DA0CA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224854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9CB03DE8-EFCE-4603-9067-882C71E035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B76E3-ED23-4462-96D3-AE0BEAB28044}" type="datetimeFigureOut">
              <a:rPr lang="pl-PL" smtClean="0"/>
              <a:t>16.01.2025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3C5AB4DC-94A4-4B0D-A85A-725E09BEB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2ED15EAA-E900-4364-9B65-02C6BE0010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B388A-6BAE-4191-A16C-240A4DA0CA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469061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2E2D27B-5875-433D-8441-9D28923C99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6510AC4-1626-41BD-A07B-E9C0F7B96D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6B4DC364-5202-4BF0-B2FC-DE5D3E8C0D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D154B035-C1F0-4536-9C48-AA0B561B95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B76E3-ED23-4462-96D3-AE0BEAB28044}" type="datetimeFigureOut">
              <a:rPr lang="pl-PL" smtClean="0"/>
              <a:t>16.01.2025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71B096C6-CA71-49B0-86D1-E39A166A01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DF1BF718-FFD3-4759-8BD3-13EA6C2B7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B388A-6BAE-4191-A16C-240A4DA0CA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704908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53BD665-E4F3-4873-B171-175F3CA0EE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F20B8F8E-365F-40E8-856C-53A3F18C78E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4CFFD651-3679-44CB-9E85-F7DF0E2B70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DD52719C-5FD7-43F8-A320-3F7844C1AD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B76E3-ED23-4462-96D3-AE0BEAB28044}" type="datetimeFigureOut">
              <a:rPr lang="pl-PL" smtClean="0"/>
              <a:t>16.01.2025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24CCC3F5-E2DF-4B40-9B1E-B57C882DEE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11F7F7C3-7961-4747-8167-B730B9E812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B388A-6BAE-4191-A16C-240A4DA0CA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39566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47A08B01-C86D-43F0-8946-B0970564DE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77DD9F9B-A282-4B33-92C0-6FD715B15F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CFA0A94C-AFDE-40DA-AA00-0E4B57E451B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2B76E3-ED23-4462-96D3-AE0BEAB28044}" type="datetimeFigureOut">
              <a:rPr lang="pl-PL" smtClean="0"/>
              <a:t>16.01.2025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0E791450-2141-4646-A564-0B30718512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415A2543-E26C-42D0-A7BB-80BC818F03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AB388A-6BAE-4191-A16C-240A4DA0CA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86726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customXml" Target="../ink/ink2.xml"/><Relationship Id="rId7" Type="http://schemas.openxmlformats.org/officeDocument/2006/relationships/customXml" Target="../ink/ink4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customXml" Target="../ink/ink3.xml"/><Relationship Id="rId10" Type="http://schemas.openxmlformats.org/officeDocument/2006/relationships/image" Target="../media/image15.png"/><Relationship Id="rId4" Type="http://schemas.openxmlformats.org/officeDocument/2006/relationships/image" Target="../media/image12.png"/><Relationship Id="rId9" Type="http://schemas.openxmlformats.org/officeDocument/2006/relationships/customXml" Target="../ink/ink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hdphoto" Target="../media/hdphoto1.wdp"/><Relationship Id="rId7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NULL"/><Relationship Id="rId5" Type="http://schemas.openxmlformats.org/officeDocument/2006/relationships/customXml" Target="../ink/ink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>
            <a:extLst>
              <a:ext uri="{FF2B5EF4-FFF2-40B4-BE49-F238E27FC236}">
                <a16:creationId xmlns:a16="http://schemas.microsoft.com/office/drawing/2014/main" id="{4A2CB865-9401-44FE-AEDE-4EB6D449F6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510" y="-681321"/>
            <a:ext cx="10692384" cy="6839712"/>
          </a:xfrm>
          <a:prstGeom prst="rect">
            <a:avLst/>
          </a:prstGeom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26128DB6-76D8-4B17-A151-3E3C93D7DD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3115" y="4845946"/>
            <a:ext cx="12398230" cy="1312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6960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>
            <a:extLst>
              <a:ext uri="{FF2B5EF4-FFF2-40B4-BE49-F238E27FC236}">
                <a16:creationId xmlns:a16="http://schemas.microsoft.com/office/drawing/2014/main" id="{17E7F037-1BA7-4074-BE37-6CE7CEA85E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2598347" y="-1377000"/>
            <a:ext cx="6716173" cy="96120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7" name="Pismo odręczne 6">
                <a:extLst>
                  <a:ext uri="{FF2B5EF4-FFF2-40B4-BE49-F238E27FC236}">
                    <a16:creationId xmlns:a16="http://schemas.microsoft.com/office/drawing/2014/main" id="{33BBF2BE-198E-4BFD-9AAE-C7F96DB9CA3B}"/>
                  </a:ext>
                </a:extLst>
              </p14:cNvPr>
              <p14:cNvContentPartPr/>
              <p14:nvPr/>
            </p14:nvContentPartPr>
            <p14:xfrm>
              <a:off x="6935918" y="413570"/>
              <a:ext cx="849960" cy="745200"/>
            </p14:xfrm>
          </p:contentPart>
        </mc:Choice>
        <mc:Fallback xmlns="">
          <p:pic>
            <p:nvPicPr>
              <p:cNvPr id="7" name="Pismo odręczne 6">
                <a:extLst>
                  <a:ext uri="{FF2B5EF4-FFF2-40B4-BE49-F238E27FC236}">
                    <a16:creationId xmlns:a16="http://schemas.microsoft.com/office/drawing/2014/main" id="{33BBF2BE-198E-4BFD-9AAE-C7F96DB9CA3B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899918" y="341570"/>
                <a:ext cx="921600" cy="888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8" name="Pismo odręczne 7">
                <a:extLst>
                  <a:ext uri="{FF2B5EF4-FFF2-40B4-BE49-F238E27FC236}">
                    <a16:creationId xmlns:a16="http://schemas.microsoft.com/office/drawing/2014/main" id="{959B8EE7-9CC9-4423-ABA5-8D45C9780D32}"/>
                  </a:ext>
                </a:extLst>
              </p14:cNvPr>
              <p14:cNvContentPartPr/>
              <p14:nvPr/>
            </p14:nvContentPartPr>
            <p14:xfrm>
              <a:off x="6850598" y="412490"/>
              <a:ext cx="773640" cy="803520"/>
            </p14:xfrm>
          </p:contentPart>
        </mc:Choice>
        <mc:Fallback xmlns="">
          <p:pic>
            <p:nvPicPr>
              <p:cNvPr id="8" name="Pismo odręczne 7">
                <a:extLst>
                  <a:ext uri="{FF2B5EF4-FFF2-40B4-BE49-F238E27FC236}">
                    <a16:creationId xmlns:a16="http://schemas.microsoft.com/office/drawing/2014/main" id="{959B8EE7-9CC9-4423-ABA5-8D45C9780D32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814958" y="340850"/>
                <a:ext cx="845280" cy="947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9" name="Pismo odręczne 8">
                <a:extLst>
                  <a:ext uri="{FF2B5EF4-FFF2-40B4-BE49-F238E27FC236}">
                    <a16:creationId xmlns:a16="http://schemas.microsoft.com/office/drawing/2014/main" id="{FE130DE8-CE5B-4133-8CEF-33FC756DC3F7}"/>
                  </a:ext>
                </a:extLst>
              </p14:cNvPr>
              <p14:cNvContentPartPr/>
              <p14:nvPr/>
            </p14:nvContentPartPr>
            <p14:xfrm>
              <a:off x="6771398" y="299090"/>
              <a:ext cx="979920" cy="1028880"/>
            </p14:xfrm>
          </p:contentPart>
        </mc:Choice>
        <mc:Fallback xmlns="">
          <p:pic>
            <p:nvPicPr>
              <p:cNvPr id="9" name="Pismo odręczne 8">
                <a:extLst>
                  <a:ext uri="{FF2B5EF4-FFF2-40B4-BE49-F238E27FC236}">
                    <a16:creationId xmlns:a16="http://schemas.microsoft.com/office/drawing/2014/main" id="{FE130DE8-CE5B-4133-8CEF-33FC756DC3F7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735758" y="227450"/>
                <a:ext cx="1051560" cy="1172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0" name="Pismo odręczne 9">
                <a:extLst>
                  <a:ext uri="{FF2B5EF4-FFF2-40B4-BE49-F238E27FC236}">
                    <a16:creationId xmlns:a16="http://schemas.microsoft.com/office/drawing/2014/main" id="{5943C2A3-E4F0-4391-B9D2-4648B9E4554D}"/>
                  </a:ext>
                </a:extLst>
              </p14:cNvPr>
              <p14:cNvContentPartPr/>
              <p14:nvPr/>
            </p14:nvContentPartPr>
            <p14:xfrm>
              <a:off x="3612758" y="2333090"/>
              <a:ext cx="856080" cy="1293480"/>
            </p14:xfrm>
          </p:contentPart>
        </mc:Choice>
        <mc:Fallback xmlns="">
          <p:pic>
            <p:nvPicPr>
              <p:cNvPr id="10" name="Pismo odręczne 9">
                <a:extLst>
                  <a:ext uri="{FF2B5EF4-FFF2-40B4-BE49-F238E27FC236}">
                    <a16:creationId xmlns:a16="http://schemas.microsoft.com/office/drawing/2014/main" id="{5943C2A3-E4F0-4391-B9D2-4648B9E4554D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576758" y="2261450"/>
                <a:ext cx="927720" cy="1437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536260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>
            <a:extLst>
              <a:ext uri="{FF2B5EF4-FFF2-40B4-BE49-F238E27FC236}">
                <a16:creationId xmlns:a16="http://schemas.microsoft.com/office/drawing/2014/main" id="{33F2B305-0A57-4C75-93CC-561F2F0D08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828050" y="-1096848"/>
            <a:ext cx="6535901" cy="9051696"/>
          </a:xfrm>
          <a:prstGeom prst="rect">
            <a:avLst/>
          </a:prstGeom>
          <a:ln w="28575">
            <a:solidFill>
              <a:srgbClr val="00B0F0"/>
            </a:solidFill>
          </a:ln>
        </p:spPr>
      </p:pic>
    </p:spTree>
    <p:extLst>
      <p:ext uri="{BB962C8B-B14F-4D97-AF65-F5344CB8AC3E}">
        <p14:creationId xmlns:p14="http://schemas.microsoft.com/office/powerpoint/2010/main" val="40723897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>
            <a:extLst>
              <a:ext uri="{FF2B5EF4-FFF2-40B4-BE49-F238E27FC236}">
                <a16:creationId xmlns:a16="http://schemas.microsoft.com/office/drawing/2014/main" id="{FDE5D693-D663-4742-988E-079EC4782E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663797" y="-1304028"/>
            <a:ext cx="6663278" cy="9374870"/>
          </a:xfrm>
          <a:prstGeom prst="rect">
            <a:avLst/>
          </a:prstGeom>
          <a:ln w="28575">
            <a:solidFill>
              <a:srgbClr val="00B0F0"/>
            </a:solidFill>
          </a:ln>
        </p:spPr>
      </p:pic>
    </p:spTree>
    <p:extLst>
      <p:ext uri="{BB962C8B-B14F-4D97-AF65-F5344CB8AC3E}">
        <p14:creationId xmlns:p14="http://schemas.microsoft.com/office/powerpoint/2010/main" val="40088563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8907DC50-4FF0-47C9-B540-DB9454F07F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4761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ECAB2B35-ADED-43C6-848C-04425FEEB5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0857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>
            <a:extLst>
              <a:ext uri="{FF2B5EF4-FFF2-40B4-BE49-F238E27FC236}">
                <a16:creationId xmlns:a16="http://schemas.microsoft.com/office/drawing/2014/main" id="{D78560F8-664B-4A64-932C-031913E447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30770"/>
            <a:ext cx="12192000" cy="1290614"/>
          </a:xfrm>
          <a:prstGeom prst="rect">
            <a:avLst/>
          </a:prstGeom>
        </p:spPr>
      </p:pic>
      <p:pic>
        <p:nvPicPr>
          <p:cNvPr id="2" name="Obraz 1">
            <a:extLst>
              <a:ext uri="{FF2B5EF4-FFF2-40B4-BE49-F238E27FC236}">
                <a16:creationId xmlns:a16="http://schemas.microsoft.com/office/drawing/2014/main" id="{0820917B-D1AC-4D64-8872-2BB0C85DB5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65591" y="1066610"/>
            <a:ext cx="4352921" cy="1767993"/>
          </a:xfrm>
          <a:prstGeom prst="rect">
            <a:avLst/>
          </a:prstGeom>
        </p:spPr>
      </p:pic>
      <p:sp>
        <p:nvSpPr>
          <p:cNvPr id="4" name="Podtytuł 2">
            <a:extLst>
              <a:ext uri="{FF2B5EF4-FFF2-40B4-BE49-F238E27FC236}">
                <a16:creationId xmlns:a16="http://schemas.microsoft.com/office/drawing/2014/main" id="{AD2A7C52-2AB1-4E9F-B47C-928406F1DBF6}"/>
              </a:ext>
            </a:extLst>
          </p:cNvPr>
          <p:cNvSpPr txBox="1">
            <a:spLocks/>
          </p:cNvSpPr>
          <p:nvPr/>
        </p:nvSpPr>
        <p:spPr>
          <a:xfrm>
            <a:off x="3632672" y="1628095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4400" dirty="0">
                <a:solidFill>
                  <a:srgbClr val="00B050"/>
                </a:solidFill>
              </a:rPr>
              <a:t>PODOBSZAR OSTATNI GROSZ </a:t>
            </a:r>
          </a:p>
          <a:p>
            <a:r>
              <a:rPr lang="pl-PL" sz="4400" dirty="0">
                <a:solidFill>
                  <a:srgbClr val="00B050"/>
                </a:solidFill>
              </a:rPr>
              <a:t>POTENCJAŁY I POTRZEBY </a:t>
            </a:r>
          </a:p>
          <a:p>
            <a:endParaRPr lang="pl-PL" sz="4400" dirty="0">
              <a:solidFill>
                <a:srgbClr val="00B050"/>
              </a:solidFill>
            </a:endParaRP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B76E7987-3526-49F0-9C70-61CECDC1696D}"/>
              </a:ext>
            </a:extLst>
          </p:cNvPr>
          <p:cNvSpPr txBox="1"/>
          <p:nvPr/>
        </p:nvSpPr>
        <p:spPr>
          <a:xfrm>
            <a:off x="186413" y="3302853"/>
            <a:ext cx="11778846" cy="2585323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pl-PL" sz="5400" b="1" dirty="0">
                <a:solidFill>
                  <a:schemeClr val="accent1">
                    <a:lumMod val="75000"/>
                  </a:schemeClr>
                </a:solidFill>
              </a:rPr>
              <a:t>Czy macie Państwo pytania dotyczące zasad pracy podczas warsztatu?</a:t>
            </a:r>
          </a:p>
          <a:p>
            <a:r>
              <a:rPr lang="pl-PL" sz="5400" b="1" dirty="0">
                <a:solidFill>
                  <a:srgbClr val="0070C0"/>
                </a:solidFill>
              </a:rPr>
              <a:t>Czy cel i technika warsztatu są jasne? </a:t>
            </a:r>
          </a:p>
        </p:txBody>
      </p:sp>
    </p:spTree>
    <p:extLst>
      <p:ext uri="{BB962C8B-B14F-4D97-AF65-F5344CB8AC3E}">
        <p14:creationId xmlns:p14="http://schemas.microsoft.com/office/powerpoint/2010/main" val="39596945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az 8">
            <a:extLst>
              <a:ext uri="{FF2B5EF4-FFF2-40B4-BE49-F238E27FC236}">
                <a16:creationId xmlns:a16="http://schemas.microsoft.com/office/drawing/2014/main" id="{77720520-5947-482E-8946-F7211DB555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6020" y="529889"/>
            <a:ext cx="4672360" cy="5885469"/>
          </a:xfrm>
          <a:prstGeom prst="rect">
            <a:avLst/>
          </a:prstGeom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4C8564D5-55E0-4ADE-B322-A4821028D7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052318" y="1500187"/>
            <a:ext cx="6858000" cy="3857625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5BDD8844-E88F-49A5-BD10-FF8103A936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64560" y="1500189"/>
            <a:ext cx="6858000" cy="3857625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EF87374C-09CA-4E00-BE0C-DC0206E784D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64560" y="1500186"/>
            <a:ext cx="685800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7633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27791CB-E9BD-4D38-9718-C86602D546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1599" y="1949062"/>
            <a:ext cx="9144000" cy="2387600"/>
          </a:xfrm>
        </p:spPr>
        <p:txBody>
          <a:bodyPr>
            <a:normAutofit/>
          </a:bodyPr>
          <a:lstStyle/>
          <a:p>
            <a:r>
              <a:rPr lang="pl-PL" sz="4400" b="1" dirty="0">
                <a:latin typeface="Arial" panose="020B0604020202020204" pitchFamily="34" charset="0"/>
                <a:cs typeface="Arial" panose="020B0604020202020204" pitchFamily="34" charset="0"/>
              </a:rPr>
              <a:t>DZIĘKUJEMY ZA UDZIAŁ </a:t>
            </a:r>
            <a:br>
              <a:rPr lang="pl-PL" sz="4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4400" b="1" dirty="0">
                <a:latin typeface="Arial" panose="020B0604020202020204" pitchFamily="34" charset="0"/>
                <a:cs typeface="Arial" panose="020B0604020202020204" pitchFamily="34" charset="0"/>
              </a:rPr>
              <a:t>W WARSZTATCH 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99A110B4-2664-4FD5-9860-813F0A2EB5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599" y="2239346"/>
            <a:ext cx="9144000" cy="1655762"/>
          </a:xfrm>
        </p:spPr>
        <p:txBody>
          <a:bodyPr>
            <a:normAutofit/>
          </a:bodyPr>
          <a:lstStyle/>
          <a:p>
            <a:r>
              <a:rPr lang="pl-PL" sz="4400" b="1" dirty="0">
                <a:solidFill>
                  <a:srgbClr val="00B050"/>
                </a:solidFill>
              </a:rPr>
              <a:t>PODOBSZAR RAKÓW  </a:t>
            </a:r>
          </a:p>
          <a:p>
            <a:endParaRPr lang="pl-PL" sz="4400" b="1" dirty="0">
              <a:solidFill>
                <a:srgbClr val="00B050"/>
              </a:solidFill>
            </a:endParaRPr>
          </a:p>
        </p:txBody>
      </p:sp>
      <p:sp>
        <p:nvSpPr>
          <p:cNvPr id="4" name="AutoShape 2" descr="-stary-rynek">
            <a:extLst>
              <a:ext uri="{FF2B5EF4-FFF2-40B4-BE49-F238E27FC236}">
                <a16:creationId xmlns:a16="http://schemas.microsoft.com/office/drawing/2014/main" id="{F2987013-BF08-4565-9EF5-2CC75C38B59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394F0651-9E27-40D2-8F2A-39D5E99C414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18" b="18689"/>
          <a:stretch/>
        </p:blipFill>
        <p:spPr>
          <a:xfrm>
            <a:off x="3764584" y="466530"/>
            <a:ext cx="4358031" cy="177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3525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27791CB-E9BD-4D38-9718-C86602D546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9588" y="562948"/>
            <a:ext cx="11017623" cy="2387600"/>
          </a:xfrm>
        </p:spPr>
        <p:txBody>
          <a:bodyPr>
            <a:normAutofit/>
          </a:bodyPr>
          <a:lstStyle/>
          <a:p>
            <a:r>
              <a:rPr lang="pl-PL" sz="40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WARSZTAT: POTENCJAŁY I POTRZEBY 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99A110B4-2664-4FD5-9860-813F0A2EB5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21976" y="3046966"/>
            <a:ext cx="10452846" cy="2977502"/>
          </a:xfrm>
        </p:spPr>
        <p:txBody>
          <a:bodyPr>
            <a:normAutofit fontScale="40000" lnSpcReduction="20000"/>
          </a:bodyPr>
          <a:lstStyle/>
          <a:p>
            <a:r>
              <a:rPr lang="pl-PL" sz="13500" b="1" dirty="0">
                <a:solidFill>
                  <a:srgbClr val="00B050"/>
                </a:solidFill>
              </a:rPr>
              <a:t>PODOBSZARU RAKÓW   </a:t>
            </a:r>
          </a:p>
          <a:p>
            <a:endParaRPr lang="pl-PL" sz="4400" b="1" dirty="0"/>
          </a:p>
          <a:p>
            <a:r>
              <a:rPr lang="pl-PL" sz="4400" b="1" dirty="0"/>
              <a:t>mgr Anna KRÓL – WIŚNIEWSKA, Naczelnik -  Wydział FE i R UM Częstochowy  </a:t>
            </a:r>
          </a:p>
          <a:p>
            <a:r>
              <a:rPr lang="pl-PL" sz="4400" b="1" dirty="0"/>
              <a:t>mgr inż. arch. Jacek JĘDRAS, jw.</a:t>
            </a:r>
          </a:p>
          <a:p>
            <a:r>
              <a:rPr lang="pl-PL" sz="4400" b="1" dirty="0"/>
              <a:t>mgr Dominik BILECKI, jw.</a:t>
            </a:r>
          </a:p>
          <a:p>
            <a:r>
              <a:rPr lang="pl-PL" sz="4400" b="1" dirty="0"/>
              <a:t>dr inż. arch. Dagmara MLICZYŃSKA-HAJDA, REVIPLAN</a:t>
            </a:r>
          </a:p>
          <a:p>
            <a:endParaRPr lang="pl-PL" sz="4400" b="1" dirty="0"/>
          </a:p>
          <a:p>
            <a:r>
              <a:rPr lang="pl-PL" sz="4400" b="1" dirty="0"/>
              <a:t>17 stycznia 2025 r.</a:t>
            </a:r>
          </a:p>
          <a:p>
            <a:endParaRPr lang="pl-PL" sz="4400" b="1" dirty="0"/>
          </a:p>
        </p:txBody>
      </p:sp>
      <p:sp>
        <p:nvSpPr>
          <p:cNvPr id="4" name="AutoShape 2" descr="-stary-rynek">
            <a:extLst>
              <a:ext uri="{FF2B5EF4-FFF2-40B4-BE49-F238E27FC236}">
                <a16:creationId xmlns:a16="http://schemas.microsoft.com/office/drawing/2014/main" id="{F2987013-BF08-4565-9EF5-2CC75C38B59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394F0651-9E27-40D2-8F2A-39D5E99C414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18" b="18689"/>
          <a:stretch/>
        </p:blipFill>
        <p:spPr>
          <a:xfrm>
            <a:off x="3376678" y="107941"/>
            <a:ext cx="5133843" cy="2088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3271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>
            <a:extLst>
              <a:ext uri="{FF2B5EF4-FFF2-40B4-BE49-F238E27FC236}">
                <a16:creationId xmlns:a16="http://schemas.microsoft.com/office/drawing/2014/main" id="{B6E67815-B395-4564-B826-1CF957C9DDCD}"/>
              </a:ext>
            </a:extLst>
          </p:cNvPr>
          <p:cNvSpPr/>
          <p:nvPr/>
        </p:nvSpPr>
        <p:spPr>
          <a:xfrm>
            <a:off x="162508" y="197346"/>
            <a:ext cx="6096000" cy="2585323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pl-PL" dirty="0"/>
              <a:t>Rewitalizacja (dosłownie: ożywienie, przywrócenie do życia) jest procesem wyprowadzania ze stanu kryzysowego zdegradowanych obszarów miasta.</a:t>
            </a:r>
          </a:p>
          <a:p>
            <a:endParaRPr lang="pl-PL" dirty="0"/>
          </a:p>
          <a:p>
            <a:r>
              <a:rPr lang="pl-PL" b="1" dirty="0"/>
              <a:t>Rewitalizacja to nie tylko remonty. Jej celem jest przywrócenie do życia zdegradowanej części miasta i uzupełnienie jej </a:t>
            </a:r>
            <a:br>
              <a:rPr lang="pl-PL" b="1" dirty="0"/>
            </a:br>
            <a:r>
              <a:rPr lang="pl-PL" b="1" dirty="0"/>
              <a:t>o nowe funkcje. Mówiąc najprościej jest to wprowadzenie takich zmian w zdegradowanej części miasta, dzięki którym będzie się lepiej żyło, przebywało i pracowało.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C8B9674-A708-4A20-8F83-EEF8CB0AC1ED}"/>
              </a:ext>
            </a:extLst>
          </p:cNvPr>
          <p:cNvSpPr/>
          <p:nvPr/>
        </p:nvSpPr>
        <p:spPr>
          <a:xfrm>
            <a:off x="5006879" y="391509"/>
            <a:ext cx="64485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pl-PL" sz="5400" b="1" cap="none" spc="0" dirty="0">
                <a:ln/>
                <a:solidFill>
                  <a:schemeClr val="accent4"/>
                </a:solidFill>
                <a:effectLst/>
              </a:rPr>
              <a:t>Rewitalizacja czyli co?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9BFB7E68-4518-4E62-B70E-B09F615FCE97}"/>
              </a:ext>
            </a:extLst>
          </p:cNvPr>
          <p:cNvSpPr txBox="1"/>
          <p:nvPr/>
        </p:nvSpPr>
        <p:spPr>
          <a:xfrm>
            <a:off x="7338607" y="1509002"/>
            <a:ext cx="4116833" cy="646331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pl-PL" dirty="0"/>
              <a:t>Ustawa o rewitalizacji z roku 2015 </a:t>
            </a:r>
            <a:br>
              <a:rPr lang="pl-PL" dirty="0"/>
            </a:br>
            <a:r>
              <a:rPr lang="pl-PL" dirty="0"/>
              <a:t>(jednolity tekst z roku 2024, Dz.U. nr 278) </a:t>
            </a:r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44A39042-BA14-4537-B3BF-12B8AA465B5B}"/>
              </a:ext>
            </a:extLst>
          </p:cNvPr>
          <p:cNvSpPr/>
          <p:nvPr/>
        </p:nvSpPr>
        <p:spPr>
          <a:xfrm>
            <a:off x="5848214" y="2782669"/>
            <a:ext cx="6343786" cy="2862322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pl-PL" dirty="0"/>
              <a:t>Gminny Program Rewitalizacji – </a:t>
            </a:r>
            <a:r>
              <a:rPr lang="pl-PL" b="1" dirty="0"/>
              <a:t>podstawowy wieloletni plan </a:t>
            </a:r>
            <a:r>
              <a:rPr lang="pl-PL" dirty="0"/>
              <a:t>uchwalany przez Radę Miasta, umożliwiający prowadzenie kompleksowych działań rewitalizacyjnych na wyznaczonym obszarze przy współudziale lokalnej społeczności. </a:t>
            </a:r>
            <a:br>
              <a:rPr lang="pl-PL" dirty="0"/>
            </a:br>
            <a:r>
              <a:rPr lang="pl-PL" b="1" dirty="0"/>
              <a:t>GPR wytycza cele rewitalizacji oraz kierunki działań</a:t>
            </a:r>
            <a:r>
              <a:rPr lang="pl-PL" dirty="0"/>
              <a:t>, </a:t>
            </a:r>
            <a:br>
              <a:rPr lang="pl-PL" dirty="0"/>
            </a:br>
            <a:r>
              <a:rPr lang="pl-PL" dirty="0"/>
              <a:t>zawiera również opis przedsięwzięć, które będą realizowane na obszarze rewitalizacji. </a:t>
            </a:r>
            <a:br>
              <a:rPr lang="pl-PL" dirty="0"/>
            </a:br>
            <a:r>
              <a:rPr lang="pl-PL" dirty="0"/>
              <a:t>Integralną częścią programu jest szczegółowa diagnoza obszaru rewitalizacji ukazująca występujące na nim negatywne zjawiska społeczne, gospodarcze i przestrzenno-funkcjonalne.</a:t>
            </a:r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3102096C-A44E-4B52-B6AB-95831C1B48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6945" y="2736121"/>
            <a:ext cx="4116833" cy="4121879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286DA994-F9D1-41EE-BE79-01CA4AA876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9691" y="5764495"/>
            <a:ext cx="2632431" cy="1015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3137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08878713-A6B2-4E04-9499-AA0BB66CF65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2000"/>
                    </a14:imgEffect>
                    <a14:imgEffect>
                      <a14:brightnessContrast contrast="1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616" t="1261" b="44401"/>
          <a:stretch/>
        </p:blipFill>
        <p:spPr>
          <a:xfrm rot="5400000">
            <a:off x="209218" y="-209219"/>
            <a:ext cx="1921563" cy="2340000"/>
          </a:xfrm>
          <a:prstGeom prst="rect">
            <a:avLst/>
          </a:prstGeom>
        </p:spPr>
      </p:pic>
      <p:pic>
        <p:nvPicPr>
          <p:cNvPr id="2" name="Obraz 1">
            <a:extLst>
              <a:ext uri="{FF2B5EF4-FFF2-40B4-BE49-F238E27FC236}">
                <a16:creationId xmlns:a16="http://schemas.microsoft.com/office/drawing/2014/main" id="{3012EE3D-9F09-41FB-BE50-D633D6C7FFD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445" b="10139"/>
          <a:stretch/>
        </p:blipFill>
        <p:spPr>
          <a:xfrm>
            <a:off x="5886388" y="-1119672"/>
            <a:ext cx="6572361" cy="7947862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9" name="Pismo odręczne 18">
                <a:extLst>
                  <a:ext uri="{FF2B5EF4-FFF2-40B4-BE49-F238E27FC236}">
                    <a16:creationId xmlns:a16="http://schemas.microsoft.com/office/drawing/2014/main" id="{15B345AC-452B-4F2E-AFE0-0968D4AFE9C1}"/>
                  </a:ext>
                </a:extLst>
              </p14:cNvPr>
              <p14:cNvContentPartPr/>
              <p14:nvPr/>
            </p14:nvContentPartPr>
            <p14:xfrm>
              <a:off x="1088100" y="432540"/>
              <a:ext cx="316080" cy="331920"/>
            </p14:xfrm>
          </p:contentPart>
        </mc:Choice>
        <mc:Fallback xmlns="">
          <p:pic>
            <p:nvPicPr>
              <p:cNvPr id="19" name="Pismo odręczne 18">
                <a:extLst>
                  <a:ext uri="{FF2B5EF4-FFF2-40B4-BE49-F238E27FC236}">
                    <a16:creationId xmlns:a16="http://schemas.microsoft.com/office/drawing/2014/main" id="{15B345AC-452B-4F2E-AFE0-0968D4AFE9C1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79100" y="423900"/>
                <a:ext cx="333720" cy="349560"/>
              </a:xfrm>
              <a:prstGeom prst="rect">
                <a:avLst/>
              </a:prstGeom>
            </p:spPr>
          </p:pic>
        </mc:Fallback>
      </mc:AlternateContent>
      <p:sp>
        <p:nvSpPr>
          <p:cNvPr id="20" name="Prostokąt 19">
            <a:extLst>
              <a:ext uri="{FF2B5EF4-FFF2-40B4-BE49-F238E27FC236}">
                <a16:creationId xmlns:a16="http://schemas.microsoft.com/office/drawing/2014/main" id="{2B6E07DE-DAA6-46AB-8DFE-C15E79DAE060}"/>
              </a:ext>
            </a:extLst>
          </p:cNvPr>
          <p:cNvSpPr/>
          <p:nvPr/>
        </p:nvSpPr>
        <p:spPr>
          <a:xfrm>
            <a:off x="1404180" y="59850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l-PL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</a:t>
            </a:r>
          </a:p>
        </p:txBody>
      </p:sp>
      <p:sp>
        <p:nvSpPr>
          <p:cNvPr id="21" name="Prostokąt 20">
            <a:extLst>
              <a:ext uri="{FF2B5EF4-FFF2-40B4-BE49-F238E27FC236}">
                <a16:creationId xmlns:a16="http://schemas.microsoft.com/office/drawing/2014/main" id="{3970262D-8964-4120-93EB-081E43CDE632}"/>
              </a:ext>
            </a:extLst>
          </p:cNvPr>
          <p:cNvSpPr/>
          <p:nvPr/>
        </p:nvSpPr>
        <p:spPr>
          <a:xfrm>
            <a:off x="2059974" y="867110"/>
            <a:ext cx="6572361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pl-PL" sz="2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Podobszar rewitalizacji RAKÓW </a:t>
            </a:r>
          </a:p>
        </p:txBody>
      </p:sp>
      <p:pic>
        <p:nvPicPr>
          <p:cNvPr id="22" name="Obraz 21">
            <a:extLst>
              <a:ext uri="{FF2B5EF4-FFF2-40B4-BE49-F238E27FC236}">
                <a16:creationId xmlns:a16="http://schemas.microsoft.com/office/drawing/2014/main" id="{916C7D26-73C5-4799-96F8-23F31A62F9F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3660" y="3429000"/>
            <a:ext cx="3386086" cy="3395372"/>
          </a:xfrm>
          <a:prstGeom prst="rect">
            <a:avLst/>
          </a:prstGeom>
        </p:spPr>
      </p:pic>
      <p:sp>
        <p:nvSpPr>
          <p:cNvPr id="23" name="pole tekstowe 22">
            <a:extLst>
              <a:ext uri="{FF2B5EF4-FFF2-40B4-BE49-F238E27FC236}">
                <a16:creationId xmlns:a16="http://schemas.microsoft.com/office/drawing/2014/main" id="{3ACC7F7B-CB73-40D7-BFFD-A5C90F2E753D}"/>
              </a:ext>
            </a:extLst>
          </p:cNvPr>
          <p:cNvSpPr txBox="1"/>
          <p:nvPr/>
        </p:nvSpPr>
        <p:spPr>
          <a:xfrm>
            <a:off x="29602" y="2028850"/>
            <a:ext cx="35201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/>
              <a:t>Powierzchnia: 165,64 ha</a:t>
            </a:r>
          </a:p>
          <a:p>
            <a:r>
              <a:rPr lang="pl-PL" b="1" dirty="0"/>
              <a:t>Ludność (2023): 16 245</a:t>
            </a:r>
          </a:p>
          <a:p>
            <a:endParaRPr lang="pl-PL" dirty="0"/>
          </a:p>
          <a:p>
            <a:r>
              <a:rPr lang="pl-PL" dirty="0"/>
              <a:t>% udział w pow. Miasta: 1,0 </a:t>
            </a:r>
          </a:p>
          <a:p>
            <a:r>
              <a:rPr lang="pl-PL" dirty="0"/>
              <a:t>% udział w populacji Miasta: 8,2</a:t>
            </a:r>
          </a:p>
          <a:p>
            <a:endParaRPr lang="pl-PL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6B0083E1-1AE5-49EF-A65E-2C448E132F8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50539" y="2173490"/>
            <a:ext cx="2970151" cy="41922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010235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>
            <a:extLst>
              <a:ext uri="{FF2B5EF4-FFF2-40B4-BE49-F238E27FC236}">
                <a16:creationId xmlns:a16="http://schemas.microsoft.com/office/drawing/2014/main" id="{D78560F8-664B-4A64-932C-031913E447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30770"/>
            <a:ext cx="12192000" cy="1290614"/>
          </a:xfrm>
          <a:prstGeom prst="rect">
            <a:avLst/>
          </a:prstGeom>
        </p:spPr>
      </p:pic>
      <p:sp>
        <p:nvSpPr>
          <p:cNvPr id="2" name="Prostokąt 1">
            <a:extLst>
              <a:ext uri="{FF2B5EF4-FFF2-40B4-BE49-F238E27FC236}">
                <a16:creationId xmlns:a16="http://schemas.microsoft.com/office/drawing/2014/main" id="{F3BBB609-852F-4EA8-B164-4B5E81EC43F8}"/>
              </a:ext>
            </a:extLst>
          </p:cNvPr>
          <p:cNvSpPr/>
          <p:nvPr/>
        </p:nvSpPr>
        <p:spPr>
          <a:xfrm>
            <a:off x="0" y="1516683"/>
            <a:ext cx="12416118" cy="4789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Technika warsztatu -  </a:t>
            </a:r>
            <a:r>
              <a:rPr lang="pl-PL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brainstorming</a:t>
            </a: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(=burza mózgów), 2 x po 45 minut: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sz="5400" b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Potencjały podobszaru</a:t>
            </a:r>
            <a:r>
              <a:rPr lang="pl-PL" sz="3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pl-PL" sz="3600" b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jakie mamy zasoby? </a:t>
            </a:r>
            <a:b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(panel - analityczna burza mózgów)  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sz="5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Potrzeby podobszaru</a:t>
            </a:r>
            <a:r>
              <a:rPr lang="pl-PL" sz="3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pl-PL" sz="3200" b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 jest potrzebne, żeby te zasoby ożywiły podobszar? Co trzeba zrobić? </a:t>
            </a:r>
            <a:b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(praca w 2 grupach – koncepcyjna burza mózgów)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Prezentacja (2 grup), podsumowanie i co dalej? </a:t>
            </a:r>
          </a:p>
        </p:txBody>
      </p:sp>
    </p:spTree>
    <p:extLst>
      <p:ext uri="{BB962C8B-B14F-4D97-AF65-F5344CB8AC3E}">
        <p14:creationId xmlns:p14="http://schemas.microsoft.com/office/powerpoint/2010/main" val="22472911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>
            <a:extLst>
              <a:ext uri="{FF2B5EF4-FFF2-40B4-BE49-F238E27FC236}">
                <a16:creationId xmlns:a16="http://schemas.microsoft.com/office/drawing/2014/main" id="{D78560F8-664B-4A64-932C-031913E447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30770"/>
            <a:ext cx="12192000" cy="1290614"/>
          </a:xfrm>
          <a:prstGeom prst="rect">
            <a:avLst/>
          </a:prstGeom>
        </p:spPr>
      </p:pic>
      <p:sp>
        <p:nvSpPr>
          <p:cNvPr id="21" name="Prostokąt 20">
            <a:extLst>
              <a:ext uri="{FF2B5EF4-FFF2-40B4-BE49-F238E27FC236}">
                <a16:creationId xmlns:a16="http://schemas.microsoft.com/office/drawing/2014/main" id="{D7EE8F47-6998-4961-89F8-38A0FA8F0783}"/>
              </a:ext>
            </a:extLst>
          </p:cNvPr>
          <p:cNvSpPr/>
          <p:nvPr/>
        </p:nvSpPr>
        <p:spPr>
          <a:xfrm>
            <a:off x="-409545" y="1344781"/>
            <a:ext cx="12192000" cy="60613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pl-PL" sz="4400" b="1" i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Lepszą przyszłość opieramy na potencjałach </a:t>
            </a: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pl-PL" sz="4400" i="1" dirty="0">
                <a:ea typeface="Calibri" panose="020F0502020204030204" pitchFamily="34" charset="0"/>
                <a:cs typeface="Times New Roman" panose="02020603050405020304" pitchFamily="18" charset="0"/>
              </a:rPr>
              <a:t>= </a:t>
            </a:r>
            <a:r>
              <a:rPr lang="pl-PL" sz="4400" b="1" i="1" dirty="0"/>
              <a:t>silne strony, wartości, niezwykłe miejsca, unikalne cechy, zasoby, których próżno szukać gdzie indziej, co nas wyróżnia, w czym jesteśmy dobrzy, co napawa nas dumą, czym chcielibyśmy się pochwalić, za co podobszar powinien być doceniany przez innych? </a:t>
            </a:r>
            <a:endParaRPr lang="pl-PL" sz="4400" dirty="0"/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endParaRPr lang="pl-PL" sz="44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16119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3CADFC72-4CF1-4C52-B335-302B72C502A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071"/>
          <a:stretch/>
        </p:blipFill>
        <p:spPr>
          <a:xfrm>
            <a:off x="1223984" y="-43109"/>
            <a:ext cx="9744032" cy="6944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0297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>
            <a:extLst>
              <a:ext uri="{FF2B5EF4-FFF2-40B4-BE49-F238E27FC236}">
                <a16:creationId xmlns:a16="http://schemas.microsoft.com/office/drawing/2014/main" id="{3894772A-5322-4A96-B5CD-ADE1980C27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7719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>
            <a:extLst>
              <a:ext uri="{FF2B5EF4-FFF2-40B4-BE49-F238E27FC236}">
                <a16:creationId xmlns:a16="http://schemas.microsoft.com/office/drawing/2014/main" id="{17E7F037-1BA7-4074-BE37-6CE7CEA85E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2598347" y="-1377000"/>
            <a:ext cx="6716173" cy="96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906047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TM04033923[[fn=Głębokość]]</Template>
  <TotalTime>2505</TotalTime>
  <Words>392</Words>
  <Application>Microsoft Office PowerPoint</Application>
  <PresentationFormat>Panoramiczny</PresentationFormat>
  <Paragraphs>34</Paragraphs>
  <Slides>17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Motyw pakietu Office</vt:lpstr>
      <vt:lpstr>Prezentacja programu PowerPoint</vt:lpstr>
      <vt:lpstr>WARSZTAT: POTENCJAŁY I POTRZEBY 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DZIĘKUJEMY ZA UDZIAŁ  W WARSZTATCH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SPOTKANIE INFORMACYJNO-EDUKACYJNE</dc:title>
  <dc:creator>Dagmara Mliczyńska-Hajda</dc:creator>
  <cp:lastModifiedBy>Dagmara Mliczyńska-Hajda</cp:lastModifiedBy>
  <cp:revision>57</cp:revision>
  <dcterms:created xsi:type="dcterms:W3CDTF">2024-11-03T09:25:47Z</dcterms:created>
  <dcterms:modified xsi:type="dcterms:W3CDTF">2025-01-17T07:49:31Z</dcterms:modified>
</cp:coreProperties>
</file>