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ink/ink1.xml" ContentType="application/inkml+xml"/>
  <Override PartName="/ppt/ink/ink2.xml" ContentType="application/inkml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6" r:id="rId3"/>
    <p:sldId id="259" r:id="rId4"/>
    <p:sldId id="273" r:id="rId5"/>
    <p:sldId id="283" r:id="rId6"/>
    <p:sldId id="260" r:id="rId7"/>
    <p:sldId id="286" r:id="rId8"/>
    <p:sldId id="288" r:id="rId9"/>
    <p:sldId id="287" r:id="rId10"/>
    <p:sldId id="284" r:id="rId11"/>
    <p:sldId id="285" r:id="rId12"/>
  </p:sldIdLst>
  <p:sldSz cx="12192000" cy="6858000"/>
  <p:notesSz cx="6858000" cy="9144000"/>
  <p:defaultTextStyle>
    <a:defPPr>
      <a:defRPr lang="pl-P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97" autoAdjust="0"/>
    <p:restoredTop sz="94660"/>
  </p:normalViewPr>
  <p:slideViewPr>
    <p:cSldViewPr snapToGrid="0">
      <p:cViewPr varScale="1">
        <p:scale>
          <a:sx n="69" d="100"/>
          <a:sy n="69" d="100"/>
        </p:scale>
        <p:origin x="86" y="3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185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4-03-25T12:41:44.460"/>
    </inkml:context>
    <inkml:brush xml:id="br0">
      <inkml:brushProperty name="width" value="0.05" units="cm"/>
      <inkml:brushProperty name="height" value="0.05" units="cm"/>
      <inkml:brushProperty name="ignorePressure" value="1"/>
    </inkml:brush>
  </inkml:definitions>
  <inkml:trace contextRef="#ctx0" brushRef="#br0">0 3844,'1'-324,"66"22,-25 189,18-60,8-58,-60 188,-1 1,-3-1,-1 1,-2-1,-5-39,2-16,13-121,-21-70,0 125,-17-41,15 89,2-34,-2-23,31-139,9 82,-16 126,-1-93,-11 59,0 128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4-03-25T12:43:07.656"/>
    </inkml:context>
    <inkml:brush xml:id="br0">
      <inkml:brushProperty name="width" value="0.05" units="cm"/>
      <inkml:brushProperty name="height" value="0.05" units="cm"/>
      <inkml:brushProperty name="ignorePressure" value="1"/>
    </inkml:brush>
  </inkml:definitions>
  <inkml:trace contextRef="#ctx0" brushRef="#br0">335 1,'-10'289,"-94"-32,99-167,-18 56,17-132,0 0,2 1,-1-1,2 1,0 0,1 0,0 0,1 1,1-1,1 14,-22 193,19 29,-10-101,24-23,-12 462,-18-446,6 19,-1 76,-14 4,16-92,22 35,-10 127,-14-209,3 59,-2 11,-9-35,9 2,11 78,48 36,-39-226,-4-20</inkml:trace>
</inkml:ink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3ED95527-E64D-4B7B-BFE0-B543F3F2035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59D51CD9-C6EF-4D9F-A4AF-D7D4B1C3842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l-PL"/>
              <a:t>Kliknij, aby edytować styl wzorca podtytułu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EF0871CC-8659-4C44-AE67-75AB881608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2B76E3-ED23-4462-96D3-AE0BEAB28044}" type="datetimeFigureOut">
              <a:rPr lang="pl-PL" smtClean="0"/>
              <a:t>14.01.2025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C6E65BE8-F535-47A1-BEEF-37C8F7047A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0940E91F-7C9D-4740-A847-C484B7555F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AB388A-6BAE-4191-A16C-240A4DA0CAF8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511135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5DDC08C6-FF19-48F7-90BF-644C61AB1F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ytułu pionowego 2">
            <a:extLst>
              <a:ext uri="{FF2B5EF4-FFF2-40B4-BE49-F238E27FC236}">
                <a16:creationId xmlns:a16="http://schemas.microsoft.com/office/drawing/2014/main" id="{D253BA9D-717F-427C-A94B-0C14F09912F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AC76CB12-B58B-4590-B435-1E64B670F9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2B76E3-ED23-4462-96D3-AE0BEAB28044}" type="datetimeFigureOut">
              <a:rPr lang="pl-PL" smtClean="0"/>
              <a:t>14.01.2025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D49A0E1E-D0F4-4FDA-A264-880C289FA9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DA0C46CF-348D-49C9-9C6B-BB4E165C55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AB388A-6BAE-4191-A16C-240A4DA0CAF8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0462705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pionowy 1">
            <a:extLst>
              <a:ext uri="{FF2B5EF4-FFF2-40B4-BE49-F238E27FC236}">
                <a16:creationId xmlns:a16="http://schemas.microsoft.com/office/drawing/2014/main" id="{CAF124F1-22D9-4ED8-850A-65F9C7ED0D9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ytułu pionowego 2">
            <a:extLst>
              <a:ext uri="{FF2B5EF4-FFF2-40B4-BE49-F238E27FC236}">
                <a16:creationId xmlns:a16="http://schemas.microsoft.com/office/drawing/2014/main" id="{ED1C85B6-FBD5-423A-A9AB-9E2943F1280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37243A3F-3459-4F96-A63E-D69855D1A6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2B76E3-ED23-4462-96D3-AE0BEAB28044}" type="datetimeFigureOut">
              <a:rPr lang="pl-PL" smtClean="0"/>
              <a:t>14.01.2025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442FD387-C572-41C4-92D0-AF84C6EE63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0674C28E-97DB-49EE-AC8B-7C81FDCA3B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AB388A-6BAE-4191-A16C-240A4DA0CAF8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0073033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99730866-1C24-48F9-B9C9-630A823BCA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DD925216-2D22-4423-AC1F-03B8CC20E4B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3855DCDA-7C0C-4B4C-B7BF-7C77207291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2B76E3-ED23-4462-96D3-AE0BEAB28044}" type="datetimeFigureOut">
              <a:rPr lang="pl-PL" smtClean="0"/>
              <a:t>14.01.2025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ECD1CB65-FA8A-4375-BE28-EBBAD41B5D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B977A44E-BAC5-4A45-9811-0814E7315E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AB388A-6BAE-4191-A16C-240A4DA0CAF8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770331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4F392553-3DC5-4F47-85E7-5D3BD695A4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2E2EBEF4-6669-434F-A09B-78855283C84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2B80F397-F37E-4D49-A052-1CEF039923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2B76E3-ED23-4462-96D3-AE0BEAB28044}" type="datetimeFigureOut">
              <a:rPr lang="pl-PL" smtClean="0"/>
              <a:t>14.01.2025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953BC577-C109-4604-9D0A-54923048D2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0491DDAF-5392-4DC3-AA60-3252119F3C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AB388A-6BAE-4191-A16C-240A4DA0CAF8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5719832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848B1FCE-4B64-41A3-96D5-47DC544EDD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C745D618-9752-48E1-B69C-7162F05D4CA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zawartości 3">
            <a:extLst>
              <a:ext uri="{FF2B5EF4-FFF2-40B4-BE49-F238E27FC236}">
                <a16:creationId xmlns:a16="http://schemas.microsoft.com/office/drawing/2014/main" id="{CD8B1D77-B985-42F3-B7A0-6887BAA1708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5" name="Symbol zastępczy daty 4">
            <a:extLst>
              <a:ext uri="{FF2B5EF4-FFF2-40B4-BE49-F238E27FC236}">
                <a16:creationId xmlns:a16="http://schemas.microsoft.com/office/drawing/2014/main" id="{83DB64A1-3182-4438-9379-562E854F56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2B76E3-ED23-4462-96D3-AE0BEAB28044}" type="datetimeFigureOut">
              <a:rPr lang="pl-PL" smtClean="0"/>
              <a:t>14.01.2025</a:t>
            </a:fld>
            <a:endParaRPr lang="pl-PL"/>
          </a:p>
        </p:txBody>
      </p:sp>
      <p:sp>
        <p:nvSpPr>
          <p:cNvPr id="6" name="Symbol zastępczy stopki 5">
            <a:extLst>
              <a:ext uri="{FF2B5EF4-FFF2-40B4-BE49-F238E27FC236}">
                <a16:creationId xmlns:a16="http://schemas.microsoft.com/office/drawing/2014/main" id="{6AA8F58E-960E-4D19-84D0-54A79FA8EF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>
            <a:extLst>
              <a:ext uri="{FF2B5EF4-FFF2-40B4-BE49-F238E27FC236}">
                <a16:creationId xmlns:a16="http://schemas.microsoft.com/office/drawing/2014/main" id="{9C10DE0A-F59A-4DF9-BE81-CEF382D44A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AB388A-6BAE-4191-A16C-240A4DA0CAF8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4502972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94DDE25C-853A-4071-B6ED-F036028DB8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15489018-AD5A-4CD5-9338-22F9143CB93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4" name="Symbol zastępczy zawartości 3">
            <a:extLst>
              <a:ext uri="{FF2B5EF4-FFF2-40B4-BE49-F238E27FC236}">
                <a16:creationId xmlns:a16="http://schemas.microsoft.com/office/drawing/2014/main" id="{BD54126C-DC7D-445B-B0B7-D006878EC38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5" name="Symbol zastępczy tekstu 4">
            <a:extLst>
              <a:ext uri="{FF2B5EF4-FFF2-40B4-BE49-F238E27FC236}">
                <a16:creationId xmlns:a16="http://schemas.microsoft.com/office/drawing/2014/main" id="{44C5D565-AB84-4E09-837B-ECDB03D18F7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6" name="Symbol zastępczy zawartości 5">
            <a:extLst>
              <a:ext uri="{FF2B5EF4-FFF2-40B4-BE49-F238E27FC236}">
                <a16:creationId xmlns:a16="http://schemas.microsoft.com/office/drawing/2014/main" id="{B55228B6-05CE-4004-8965-58029FAE256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7" name="Symbol zastępczy daty 6">
            <a:extLst>
              <a:ext uri="{FF2B5EF4-FFF2-40B4-BE49-F238E27FC236}">
                <a16:creationId xmlns:a16="http://schemas.microsoft.com/office/drawing/2014/main" id="{42E7202B-C505-44EF-9D37-F8DDF1CBE5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2B76E3-ED23-4462-96D3-AE0BEAB28044}" type="datetimeFigureOut">
              <a:rPr lang="pl-PL" smtClean="0"/>
              <a:t>14.01.2025</a:t>
            </a:fld>
            <a:endParaRPr lang="pl-PL"/>
          </a:p>
        </p:txBody>
      </p:sp>
      <p:sp>
        <p:nvSpPr>
          <p:cNvPr id="8" name="Symbol zastępczy stopki 7">
            <a:extLst>
              <a:ext uri="{FF2B5EF4-FFF2-40B4-BE49-F238E27FC236}">
                <a16:creationId xmlns:a16="http://schemas.microsoft.com/office/drawing/2014/main" id="{5EEC7C53-E9ED-4240-8E7B-31F430ED81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9" name="Symbol zastępczy numeru slajdu 8">
            <a:extLst>
              <a:ext uri="{FF2B5EF4-FFF2-40B4-BE49-F238E27FC236}">
                <a16:creationId xmlns:a16="http://schemas.microsoft.com/office/drawing/2014/main" id="{88CD3E3B-D73F-41AB-9D0D-07F7A373D2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AB388A-6BAE-4191-A16C-240A4DA0CAF8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9980359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AA8D9BBC-88E9-4132-B0F9-0AD825EE3A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daty 2">
            <a:extLst>
              <a:ext uri="{FF2B5EF4-FFF2-40B4-BE49-F238E27FC236}">
                <a16:creationId xmlns:a16="http://schemas.microsoft.com/office/drawing/2014/main" id="{F67A53F6-A7C6-4F68-AA9C-21C0BF05C9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2B76E3-ED23-4462-96D3-AE0BEAB28044}" type="datetimeFigureOut">
              <a:rPr lang="pl-PL" smtClean="0"/>
              <a:t>14.01.2025</a:t>
            </a:fld>
            <a:endParaRPr lang="pl-PL"/>
          </a:p>
        </p:txBody>
      </p:sp>
      <p:sp>
        <p:nvSpPr>
          <p:cNvPr id="4" name="Symbol zastępczy stopki 3">
            <a:extLst>
              <a:ext uri="{FF2B5EF4-FFF2-40B4-BE49-F238E27FC236}">
                <a16:creationId xmlns:a16="http://schemas.microsoft.com/office/drawing/2014/main" id="{4DF8E3D6-8D06-46FC-82A4-D0F5EF1463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ymbol zastępczy numeru slajdu 4">
            <a:extLst>
              <a:ext uri="{FF2B5EF4-FFF2-40B4-BE49-F238E27FC236}">
                <a16:creationId xmlns:a16="http://schemas.microsoft.com/office/drawing/2014/main" id="{9832C35E-7A69-4105-BB56-D7A061B068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AB388A-6BAE-4191-A16C-240A4DA0CAF8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4224854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daty 1">
            <a:extLst>
              <a:ext uri="{FF2B5EF4-FFF2-40B4-BE49-F238E27FC236}">
                <a16:creationId xmlns:a16="http://schemas.microsoft.com/office/drawing/2014/main" id="{9CB03DE8-EFCE-4603-9067-882C71E035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2B76E3-ED23-4462-96D3-AE0BEAB28044}" type="datetimeFigureOut">
              <a:rPr lang="pl-PL" smtClean="0"/>
              <a:t>14.01.2025</a:t>
            </a:fld>
            <a:endParaRPr lang="pl-PL"/>
          </a:p>
        </p:txBody>
      </p:sp>
      <p:sp>
        <p:nvSpPr>
          <p:cNvPr id="3" name="Symbol zastępczy stopki 2">
            <a:extLst>
              <a:ext uri="{FF2B5EF4-FFF2-40B4-BE49-F238E27FC236}">
                <a16:creationId xmlns:a16="http://schemas.microsoft.com/office/drawing/2014/main" id="{3C5AB4DC-94A4-4B0D-A85A-725E09BEB1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2ED15EAA-E900-4364-9B65-02C6BE0010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AB388A-6BAE-4191-A16C-240A4DA0CAF8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1469061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42E2D27B-5875-433D-8441-9D28923C99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E6510AC4-1626-41BD-A07B-E9C0F7B96D8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tekstu 3">
            <a:extLst>
              <a:ext uri="{FF2B5EF4-FFF2-40B4-BE49-F238E27FC236}">
                <a16:creationId xmlns:a16="http://schemas.microsoft.com/office/drawing/2014/main" id="{6B4DC364-5202-4BF0-B2FC-DE5D3E8C0DB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5" name="Symbol zastępczy daty 4">
            <a:extLst>
              <a:ext uri="{FF2B5EF4-FFF2-40B4-BE49-F238E27FC236}">
                <a16:creationId xmlns:a16="http://schemas.microsoft.com/office/drawing/2014/main" id="{D154B035-C1F0-4536-9C48-AA0B561B95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2B76E3-ED23-4462-96D3-AE0BEAB28044}" type="datetimeFigureOut">
              <a:rPr lang="pl-PL" smtClean="0"/>
              <a:t>14.01.2025</a:t>
            </a:fld>
            <a:endParaRPr lang="pl-PL"/>
          </a:p>
        </p:txBody>
      </p:sp>
      <p:sp>
        <p:nvSpPr>
          <p:cNvPr id="6" name="Symbol zastępczy stopki 5">
            <a:extLst>
              <a:ext uri="{FF2B5EF4-FFF2-40B4-BE49-F238E27FC236}">
                <a16:creationId xmlns:a16="http://schemas.microsoft.com/office/drawing/2014/main" id="{71B096C6-CA71-49B0-86D1-E39A166A01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>
            <a:extLst>
              <a:ext uri="{FF2B5EF4-FFF2-40B4-BE49-F238E27FC236}">
                <a16:creationId xmlns:a16="http://schemas.microsoft.com/office/drawing/2014/main" id="{DF1BF718-FFD3-4759-8BD3-13EA6C2B77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AB388A-6BAE-4191-A16C-240A4DA0CAF8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5704908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E53BD665-E4F3-4873-B171-175F3CA0EE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obrazu 2">
            <a:extLst>
              <a:ext uri="{FF2B5EF4-FFF2-40B4-BE49-F238E27FC236}">
                <a16:creationId xmlns:a16="http://schemas.microsoft.com/office/drawing/2014/main" id="{F20B8F8E-365F-40E8-856C-53A3F18C78E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l-PL"/>
          </a:p>
        </p:txBody>
      </p:sp>
      <p:sp>
        <p:nvSpPr>
          <p:cNvPr id="4" name="Symbol zastępczy tekstu 3">
            <a:extLst>
              <a:ext uri="{FF2B5EF4-FFF2-40B4-BE49-F238E27FC236}">
                <a16:creationId xmlns:a16="http://schemas.microsoft.com/office/drawing/2014/main" id="{4CFFD651-3679-44CB-9E85-F7DF0E2B700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5" name="Symbol zastępczy daty 4">
            <a:extLst>
              <a:ext uri="{FF2B5EF4-FFF2-40B4-BE49-F238E27FC236}">
                <a16:creationId xmlns:a16="http://schemas.microsoft.com/office/drawing/2014/main" id="{DD52719C-5FD7-43F8-A320-3F7844C1AD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2B76E3-ED23-4462-96D3-AE0BEAB28044}" type="datetimeFigureOut">
              <a:rPr lang="pl-PL" smtClean="0"/>
              <a:t>14.01.2025</a:t>
            </a:fld>
            <a:endParaRPr lang="pl-PL"/>
          </a:p>
        </p:txBody>
      </p:sp>
      <p:sp>
        <p:nvSpPr>
          <p:cNvPr id="6" name="Symbol zastępczy stopki 5">
            <a:extLst>
              <a:ext uri="{FF2B5EF4-FFF2-40B4-BE49-F238E27FC236}">
                <a16:creationId xmlns:a16="http://schemas.microsoft.com/office/drawing/2014/main" id="{24CCC3F5-E2DF-4B40-9B1E-B57C882DEE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>
            <a:extLst>
              <a:ext uri="{FF2B5EF4-FFF2-40B4-BE49-F238E27FC236}">
                <a16:creationId xmlns:a16="http://schemas.microsoft.com/office/drawing/2014/main" id="{11F7F7C3-7961-4747-8167-B730B9E812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AB388A-6BAE-4191-A16C-240A4DA0CAF8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1395663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ytułu 1">
            <a:extLst>
              <a:ext uri="{FF2B5EF4-FFF2-40B4-BE49-F238E27FC236}">
                <a16:creationId xmlns:a16="http://schemas.microsoft.com/office/drawing/2014/main" id="{47A08B01-C86D-43F0-8946-B0970564DE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77DD9F9B-A282-4B33-92C0-6FD715B15FB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CFA0A94C-AFDE-40DA-AA00-0E4B57E451B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2B76E3-ED23-4462-96D3-AE0BEAB28044}" type="datetimeFigureOut">
              <a:rPr lang="pl-PL" smtClean="0"/>
              <a:t>14.01.2025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0E791450-2141-4646-A564-0B307185125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415A2543-E26C-42D0-A7BB-80BC818F03B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AB388A-6BAE-4191-A16C-240A4DA0CAF8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1867262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microsoft.com/office/2007/relationships/hdphoto" Target="../media/hdphoto1.wdp"/><Relationship Id="rId7" Type="http://schemas.openxmlformats.org/officeDocument/2006/relationships/image" Target="../media/image24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customXml" Target="../ink/ink2.xml"/><Relationship Id="rId5" Type="http://schemas.openxmlformats.org/officeDocument/2006/relationships/image" Target="../media/image23.png"/><Relationship Id="rId10" Type="http://schemas.openxmlformats.org/officeDocument/2006/relationships/image" Target="../media/image8.png"/><Relationship Id="rId4" Type="http://schemas.openxmlformats.org/officeDocument/2006/relationships/customXml" Target="../ink/ink1.xml"/><Relationship Id="rId9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az 1">
            <a:extLst>
              <a:ext uri="{FF2B5EF4-FFF2-40B4-BE49-F238E27FC236}">
                <a16:creationId xmlns:a16="http://schemas.microsoft.com/office/drawing/2014/main" id="{4A2CB865-9401-44FE-AEDE-4EB6D449F69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510" y="-681321"/>
            <a:ext cx="10692384" cy="6839712"/>
          </a:xfrm>
          <a:prstGeom prst="rect">
            <a:avLst/>
          </a:prstGeom>
        </p:spPr>
      </p:pic>
      <p:pic>
        <p:nvPicPr>
          <p:cNvPr id="3" name="Obraz 2">
            <a:extLst>
              <a:ext uri="{FF2B5EF4-FFF2-40B4-BE49-F238E27FC236}">
                <a16:creationId xmlns:a16="http://schemas.microsoft.com/office/drawing/2014/main" id="{26128DB6-76D8-4B17-A151-3E3C93D7DD8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03115" y="4845946"/>
            <a:ext cx="12398230" cy="13124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169605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Obraz 7">
            <a:extLst>
              <a:ext uri="{FF2B5EF4-FFF2-40B4-BE49-F238E27FC236}">
                <a16:creationId xmlns:a16="http://schemas.microsoft.com/office/drawing/2014/main" id="{D78560F8-664B-4A64-932C-031913E4475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30770"/>
            <a:ext cx="12192000" cy="1290614"/>
          </a:xfrm>
          <a:prstGeom prst="rect">
            <a:avLst/>
          </a:prstGeom>
        </p:spPr>
      </p:pic>
      <p:pic>
        <p:nvPicPr>
          <p:cNvPr id="2" name="Obraz 1">
            <a:extLst>
              <a:ext uri="{FF2B5EF4-FFF2-40B4-BE49-F238E27FC236}">
                <a16:creationId xmlns:a16="http://schemas.microsoft.com/office/drawing/2014/main" id="{0820917B-D1AC-4D64-8872-2BB0C85DB52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365591" y="1066610"/>
            <a:ext cx="4352921" cy="1767993"/>
          </a:xfrm>
          <a:prstGeom prst="rect">
            <a:avLst/>
          </a:prstGeom>
        </p:spPr>
      </p:pic>
      <p:sp>
        <p:nvSpPr>
          <p:cNvPr id="4" name="Podtytuł 2">
            <a:extLst>
              <a:ext uri="{FF2B5EF4-FFF2-40B4-BE49-F238E27FC236}">
                <a16:creationId xmlns:a16="http://schemas.microsoft.com/office/drawing/2014/main" id="{AD2A7C52-2AB1-4E9F-B47C-928406F1DBF6}"/>
              </a:ext>
            </a:extLst>
          </p:cNvPr>
          <p:cNvSpPr txBox="1">
            <a:spLocks/>
          </p:cNvSpPr>
          <p:nvPr/>
        </p:nvSpPr>
        <p:spPr>
          <a:xfrm>
            <a:off x="3632672" y="1628095"/>
            <a:ext cx="9144000" cy="165576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sz="4400" dirty="0">
                <a:solidFill>
                  <a:srgbClr val="00B050"/>
                </a:solidFill>
              </a:rPr>
              <a:t>PODOBSZAR PODJASNOGÓRSKI</a:t>
            </a:r>
          </a:p>
          <a:p>
            <a:r>
              <a:rPr lang="pl-PL" sz="4400" dirty="0">
                <a:solidFill>
                  <a:srgbClr val="00B050"/>
                </a:solidFill>
              </a:rPr>
              <a:t>POTENCJAŁY I POTRZEBY </a:t>
            </a:r>
          </a:p>
          <a:p>
            <a:endParaRPr lang="pl-PL" sz="4400" dirty="0">
              <a:solidFill>
                <a:srgbClr val="00B050"/>
              </a:solidFill>
            </a:endParaRPr>
          </a:p>
        </p:txBody>
      </p:sp>
      <p:sp>
        <p:nvSpPr>
          <p:cNvPr id="3" name="pole tekstowe 2">
            <a:extLst>
              <a:ext uri="{FF2B5EF4-FFF2-40B4-BE49-F238E27FC236}">
                <a16:creationId xmlns:a16="http://schemas.microsoft.com/office/drawing/2014/main" id="{B76E7987-3526-49F0-9C70-61CECDC1696D}"/>
              </a:ext>
            </a:extLst>
          </p:cNvPr>
          <p:cNvSpPr txBox="1"/>
          <p:nvPr/>
        </p:nvSpPr>
        <p:spPr>
          <a:xfrm>
            <a:off x="186413" y="3302853"/>
            <a:ext cx="11778846" cy="1754326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pl-PL" sz="5400" b="1" dirty="0">
                <a:solidFill>
                  <a:srgbClr val="0070C0"/>
                </a:solidFill>
              </a:rPr>
              <a:t>Czy cel i technika warsztatu są jasne? </a:t>
            </a:r>
          </a:p>
          <a:p>
            <a:r>
              <a:rPr lang="pl-PL" sz="5400" b="1" dirty="0">
                <a:solidFill>
                  <a:srgbClr val="0070C0"/>
                </a:solidFill>
              </a:rPr>
              <a:t>Czy macie Państwo pytania?</a:t>
            </a:r>
          </a:p>
        </p:txBody>
      </p:sp>
    </p:spTree>
    <p:extLst>
      <p:ext uri="{BB962C8B-B14F-4D97-AF65-F5344CB8AC3E}">
        <p14:creationId xmlns:p14="http://schemas.microsoft.com/office/powerpoint/2010/main" val="395969457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427791CB-E9BD-4D38-9718-C86602D546B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71599" y="1949062"/>
            <a:ext cx="9144000" cy="2387600"/>
          </a:xfrm>
        </p:spPr>
        <p:txBody>
          <a:bodyPr>
            <a:normAutofit/>
          </a:bodyPr>
          <a:lstStyle/>
          <a:p>
            <a:r>
              <a:rPr lang="pl-PL" sz="4400" b="1" dirty="0">
                <a:latin typeface="Arial" panose="020B0604020202020204" pitchFamily="34" charset="0"/>
                <a:cs typeface="Arial" panose="020B0604020202020204" pitchFamily="34" charset="0"/>
              </a:rPr>
              <a:t>DZIĘKUJEMY ZA UDZIAŁ </a:t>
            </a:r>
            <a:br>
              <a:rPr lang="pl-PL" sz="4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pl-PL" sz="4400" b="1" dirty="0">
                <a:latin typeface="Arial" panose="020B0604020202020204" pitchFamily="34" charset="0"/>
                <a:cs typeface="Arial" panose="020B0604020202020204" pitchFamily="34" charset="0"/>
              </a:rPr>
              <a:t>W WARSZTATCH </a:t>
            </a: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99A110B4-2664-4FD5-9860-813F0A2EB5E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71599" y="2239346"/>
            <a:ext cx="9144000" cy="1655762"/>
          </a:xfrm>
        </p:spPr>
        <p:txBody>
          <a:bodyPr>
            <a:normAutofit/>
          </a:bodyPr>
          <a:lstStyle/>
          <a:p>
            <a:r>
              <a:rPr lang="pl-PL" sz="4400" b="1" dirty="0">
                <a:solidFill>
                  <a:srgbClr val="00B050"/>
                </a:solidFill>
              </a:rPr>
              <a:t>PODOBSZAR PODJASNOGÓRSKI</a:t>
            </a:r>
          </a:p>
          <a:p>
            <a:endParaRPr lang="pl-PL" sz="4400" b="1" dirty="0">
              <a:solidFill>
                <a:srgbClr val="00B050"/>
              </a:solidFill>
            </a:endParaRPr>
          </a:p>
        </p:txBody>
      </p:sp>
      <p:sp>
        <p:nvSpPr>
          <p:cNvPr id="4" name="AutoShape 2" descr="-stary-rynek">
            <a:extLst>
              <a:ext uri="{FF2B5EF4-FFF2-40B4-BE49-F238E27FC236}">
                <a16:creationId xmlns:a16="http://schemas.microsoft.com/office/drawing/2014/main" id="{F2987013-BF08-4565-9EF5-2CC75C38B592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l-PL"/>
          </a:p>
        </p:txBody>
      </p:sp>
      <p:pic>
        <p:nvPicPr>
          <p:cNvPr id="6" name="Obraz 5">
            <a:extLst>
              <a:ext uri="{FF2B5EF4-FFF2-40B4-BE49-F238E27FC236}">
                <a16:creationId xmlns:a16="http://schemas.microsoft.com/office/drawing/2014/main" id="{394F0651-9E27-40D2-8F2A-39D5E99C414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718" b="18689"/>
          <a:stretch/>
        </p:blipFill>
        <p:spPr>
          <a:xfrm>
            <a:off x="3764584" y="466530"/>
            <a:ext cx="4358031" cy="17728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935253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427791CB-E9BD-4D38-9718-C86602D546B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39588" y="562948"/>
            <a:ext cx="11017623" cy="2387600"/>
          </a:xfrm>
        </p:spPr>
        <p:txBody>
          <a:bodyPr>
            <a:normAutofit/>
          </a:bodyPr>
          <a:lstStyle/>
          <a:p>
            <a:r>
              <a:rPr lang="pl-PL" sz="4000" b="1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WARSZTAT: POTENCJAŁY I POTRZEBY </a:t>
            </a: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99A110B4-2664-4FD5-9860-813F0A2EB5E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021976" y="3046966"/>
            <a:ext cx="10452846" cy="2977502"/>
          </a:xfrm>
        </p:spPr>
        <p:txBody>
          <a:bodyPr>
            <a:normAutofit fontScale="40000" lnSpcReduction="20000"/>
          </a:bodyPr>
          <a:lstStyle/>
          <a:p>
            <a:r>
              <a:rPr lang="pl-PL" sz="13500" b="1" dirty="0">
                <a:solidFill>
                  <a:srgbClr val="00B050"/>
                </a:solidFill>
              </a:rPr>
              <a:t>PODOBSZARU ŚRÓDMIEJSKIEGO</a:t>
            </a:r>
          </a:p>
          <a:p>
            <a:endParaRPr lang="pl-PL" sz="4400" b="1" dirty="0"/>
          </a:p>
          <a:p>
            <a:r>
              <a:rPr lang="pl-PL" sz="4400" b="1" dirty="0"/>
              <a:t>mgr Anna KRÓL – WIŚNIEWSKA, Naczelnik -  Wydział FE i R UM Częstochowy  </a:t>
            </a:r>
          </a:p>
          <a:p>
            <a:r>
              <a:rPr lang="pl-PL" sz="4400" b="1" dirty="0"/>
              <a:t>mgr inż. arch. Jacek JĘDRAS, jw.</a:t>
            </a:r>
          </a:p>
          <a:p>
            <a:r>
              <a:rPr lang="pl-PL" sz="4400" b="1" dirty="0"/>
              <a:t>mgr Dominik BILECKI, jw.</a:t>
            </a:r>
          </a:p>
          <a:p>
            <a:r>
              <a:rPr lang="pl-PL" sz="4400" b="1" dirty="0"/>
              <a:t>dr inż. arch. Dagmara MLICZYŃSKA-HAJDA, REVIPLAN</a:t>
            </a:r>
          </a:p>
          <a:p>
            <a:endParaRPr lang="pl-PL" sz="4400" b="1" dirty="0"/>
          </a:p>
          <a:p>
            <a:r>
              <a:rPr lang="pl-PL" sz="4400" b="1" dirty="0"/>
              <a:t>14 stycznia 2025 r.</a:t>
            </a:r>
          </a:p>
          <a:p>
            <a:endParaRPr lang="pl-PL" sz="4400" b="1" dirty="0"/>
          </a:p>
        </p:txBody>
      </p:sp>
      <p:sp>
        <p:nvSpPr>
          <p:cNvPr id="4" name="AutoShape 2" descr="-stary-rynek">
            <a:extLst>
              <a:ext uri="{FF2B5EF4-FFF2-40B4-BE49-F238E27FC236}">
                <a16:creationId xmlns:a16="http://schemas.microsoft.com/office/drawing/2014/main" id="{F2987013-BF08-4565-9EF5-2CC75C38B592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l-PL"/>
          </a:p>
        </p:txBody>
      </p:sp>
      <p:pic>
        <p:nvPicPr>
          <p:cNvPr id="6" name="Obraz 5">
            <a:extLst>
              <a:ext uri="{FF2B5EF4-FFF2-40B4-BE49-F238E27FC236}">
                <a16:creationId xmlns:a16="http://schemas.microsoft.com/office/drawing/2014/main" id="{394F0651-9E27-40D2-8F2A-39D5E99C414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718" b="18689"/>
          <a:stretch/>
        </p:blipFill>
        <p:spPr>
          <a:xfrm>
            <a:off x="3376678" y="107941"/>
            <a:ext cx="5133843" cy="20884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132710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rostokąt 1">
            <a:extLst>
              <a:ext uri="{FF2B5EF4-FFF2-40B4-BE49-F238E27FC236}">
                <a16:creationId xmlns:a16="http://schemas.microsoft.com/office/drawing/2014/main" id="{B6E67815-B395-4564-B826-1CF957C9DDCD}"/>
              </a:ext>
            </a:extLst>
          </p:cNvPr>
          <p:cNvSpPr/>
          <p:nvPr/>
        </p:nvSpPr>
        <p:spPr>
          <a:xfrm>
            <a:off x="162508" y="197346"/>
            <a:ext cx="6096000" cy="2585323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r>
              <a:rPr lang="pl-PL" dirty="0"/>
              <a:t>Rewitalizacja (dosłownie: ożywienie, przywrócenie do życia) jest procesem wyprowadzania ze stanu kryzysowego zdegradowanych obszarów miasta.</a:t>
            </a:r>
          </a:p>
          <a:p>
            <a:endParaRPr lang="pl-PL" dirty="0"/>
          </a:p>
          <a:p>
            <a:r>
              <a:rPr lang="pl-PL" b="1" dirty="0"/>
              <a:t>Rewitalizacja to nie tylko remonty. Jej celem jest przywrócenie do życia zdegradowanej części miasta i uzupełnienie jej </a:t>
            </a:r>
            <a:br>
              <a:rPr lang="pl-PL" b="1" dirty="0"/>
            </a:br>
            <a:r>
              <a:rPr lang="pl-PL" b="1" dirty="0"/>
              <a:t>o nowe funkcje. Mówiąc najprościej jest to wprowadzenie takich zmian w zdegradowanej części miasta, dzięki którym będzie się lepiej żyło, przebywało i pracowało.</a:t>
            </a:r>
          </a:p>
        </p:txBody>
      </p:sp>
      <p:sp>
        <p:nvSpPr>
          <p:cNvPr id="3" name="Prostokąt 2">
            <a:extLst>
              <a:ext uri="{FF2B5EF4-FFF2-40B4-BE49-F238E27FC236}">
                <a16:creationId xmlns:a16="http://schemas.microsoft.com/office/drawing/2014/main" id="{7C8B9674-A708-4A20-8F83-EEF8CB0AC1ED}"/>
              </a:ext>
            </a:extLst>
          </p:cNvPr>
          <p:cNvSpPr/>
          <p:nvPr/>
        </p:nvSpPr>
        <p:spPr>
          <a:xfrm>
            <a:off x="5006879" y="391509"/>
            <a:ext cx="644856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pl-PL" sz="5400" b="1" cap="none" spc="0" dirty="0">
                <a:ln/>
                <a:solidFill>
                  <a:schemeClr val="accent4"/>
                </a:solidFill>
                <a:effectLst/>
              </a:rPr>
              <a:t>Rewitalizacja czyli co?</a:t>
            </a:r>
          </a:p>
        </p:txBody>
      </p:sp>
      <p:sp>
        <p:nvSpPr>
          <p:cNvPr id="4" name="pole tekstowe 3">
            <a:extLst>
              <a:ext uri="{FF2B5EF4-FFF2-40B4-BE49-F238E27FC236}">
                <a16:creationId xmlns:a16="http://schemas.microsoft.com/office/drawing/2014/main" id="{9BFB7E68-4518-4E62-B70E-B09F615FCE97}"/>
              </a:ext>
            </a:extLst>
          </p:cNvPr>
          <p:cNvSpPr txBox="1"/>
          <p:nvPr/>
        </p:nvSpPr>
        <p:spPr>
          <a:xfrm>
            <a:off x="7338607" y="1509002"/>
            <a:ext cx="4116833" cy="646331"/>
          </a:xfrm>
          <a:prstGeom prst="rect">
            <a:avLst/>
          </a:prstGeom>
          <a:solidFill>
            <a:srgbClr val="FFC000"/>
          </a:solidFill>
        </p:spPr>
        <p:txBody>
          <a:bodyPr wrap="none" rtlCol="0">
            <a:spAutoFit/>
          </a:bodyPr>
          <a:lstStyle/>
          <a:p>
            <a:r>
              <a:rPr lang="pl-PL" dirty="0"/>
              <a:t>Ustawa o rewitalizacji z roku 2015 </a:t>
            </a:r>
            <a:br>
              <a:rPr lang="pl-PL" dirty="0"/>
            </a:br>
            <a:r>
              <a:rPr lang="pl-PL" dirty="0"/>
              <a:t>(jednolity tekst z roku 2024, Dz.U. nr 278) </a:t>
            </a:r>
          </a:p>
        </p:txBody>
      </p:sp>
      <p:sp>
        <p:nvSpPr>
          <p:cNvPr id="6" name="Prostokąt 5">
            <a:extLst>
              <a:ext uri="{FF2B5EF4-FFF2-40B4-BE49-F238E27FC236}">
                <a16:creationId xmlns:a16="http://schemas.microsoft.com/office/drawing/2014/main" id="{44A39042-BA14-4537-B3BF-12B8AA465B5B}"/>
              </a:ext>
            </a:extLst>
          </p:cNvPr>
          <p:cNvSpPr/>
          <p:nvPr/>
        </p:nvSpPr>
        <p:spPr>
          <a:xfrm>
            <a:off x="5848214" y="2782669"/>
            <a:ext cx="6343786" cy="2862322"/>
          </a:xfrm>
          <a:prstGeom prst="rect">
            <a:avLst/>
          </a:prstGeom>
          <a:solidFill>
            <a:srgbClr val="00B0F0"/>
          </a:solidFill>
        </p:spPr>
        <p:txBody>
          <a:bodyPr wrap="square">
            <a:spAutoFit/>
          </a:bodyPr>
          <a:lstStyle/>
          <a:p>
            <a:r>
              <a:rPr lang="pl-PL" dirty="0"/>
              <a:t>Gminny Program Rewitalizacji – </a:t>
            </a:r>
            <a:r>
              <a:rPr lang="pl-PL" b="1" dirty="0"/>
              <a:t>podstawowy wieloletni plan </a:t>
            </a:r>
            <a:r>
              <a:rPr lang="pl-PL" dirty="0"/>
              <a:t>uchwalany przez Radę Miasta, umożliwiający prowadzenie kompleksowych działań rewitalizacyjnych na wyznaczonym obszarze przy współudziale lokalnej społeczności. </a:t>
            </a:r>
            <a:br>
              <a:rPr lang="pl-PL" dirty="0"/>
            </a:br>
            <a:r>
              <a:rPr lang="pl-PL" b="1" dirty="0"/>
              <a:t>GPR wytycza cele rewitalizacji oraz kierunki działań</a:t>
            </a:r>
            <a:r>
              <a:rPr lang="pl-PL" dirty="0"/>
              <a:t>, </a:t>
            </a:r>
            <a:br>
              <a:rPr lang="pl-PL" dirty="0"/>
            </a:br>
            <a:r>
              <a:rPr lang="pl-PL" dirty="0"/>
              <a:t>zawiera również opis przedsięwzięć, które będą realizowane na obszarze rewitalizacji. </a:t>
            </a:r>
            <a:br>
              <a:rPr lang="pl-PL" dirty="0"/>
            </a:br>
            <a:r>
              <a:rPr lang="pl-PL" dirty="0"/>
              <a:t>Integralną częścią programu jest szczegółowa diagnoza obszaru rewitalizacji ukazująca występujące na nim negatywne zjawiska społeczne, gospodarcze i przestrzenno-funkcjonalne.</a:t>
            </a:r>
          </a:p>
        </p:txBody>
      </p:sp>
      <p:pic>
        <p:nvPicPr>
          <p:cNvPr id="9" name="Obraz 8">
            <a:extLst>
              <a:ext uri="{FF2B5EF4-FFF2-40B4-BE49-F238E27FC236}">
                <a16:creationId xmlns:a16="http://schemas.microsoft.com/office/drawing/2014/main" id="{3102096C-A44E-4B52-B6AB-95831C1B487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6945" y="2736121"/>
            <a:ext cx="4116833" cy="4121879"/>
          </a:xfrm>
          <a:prstGeom prst="rect">
            <a:avLst/>
          </a:prstGeom>
        </p:spPr>
      </p:pic>
      <p:pic>
        <p:nvPicPr>
          <p:cNvPr id="5" name="Obraz 4">
            <a:extLst>
              <a:ext uri="{FF2B5EF4-FFF2-40B4-BE49-F238E27FC236}">
                <a16:creationId xmlns:a16="http://schemas.microsoft.com/office/drawing/2014/main" id="{286DA994-F9D1-41EE-BE79-01CA4AA876A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39691" y="5764495"/>
            <a:ext cx="2632431" cy="10156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931372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>
            <a:extLst>
              <a:ext uri="{FF2B5EF4-FFF2-40B4-BE49-F238E27FC236}">
                <a16:creationId xmlns:a16="http://schemas.microsoft.com/office/drawing/2014/main" id="{08878713-A6B2-4E04-9499-AA0BB66CF65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12000"/>
                    </a14:imgEffect>
                    <a14:imgEffect>
                      <a14:brightnessContrast contrast="17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30358" r="49971"/>
          <a:stretch/>
        </p:blipFill>
        <p:spPr>
          <a:xfrm rot="5400000">
            <a:off x="828026" y="-948389"/>
            <a:ext cx="2746320" cy="4402372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4" name="Pismo odręczne 3">
                <a:extLst>
                  <a:ext uri="{FF2B5EF4-FFF2-40B4-BE49-F238E27FC236}">
                    <a16:creationId xmlns:a16="http://schemas.microsoft.com/office/drawing/2014/main" id="{C49C51F1-BB21-4492-95AD-71661A1C5ED5}"/>
                  </a:ext>
                </a:extLst>
              </p14:cNvPr>
              <p14:cNvContentPartPr/>
              <p14:nvPr/>
            </p14:nvContentPartPr>
            <p14:xfrm>
              <a:off x="1620785" y="245389"/>
              <a:ext cx="96120" cy="1383840"/>
            </p14:xfrm>
          </p:contentPart>
        </mc:Choice>
        <mc:Fallback xmlns="">
          <p:pic>
            <p:nvPicPr>
              <p:cNvPr id="4" name="Pismo odręczne 3">
                <a:extLst>
                  <a:ext uri="{FF2B5EF4-FFF2-40B4-BE49-F238E27FC236}">
                    <a16:creationId xmlns:a16="http://schemas.microsoft.com/office/drawing/2014/main" id="{C49C51F1-BB21-4492-95AD-71661A1C5ED5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1611785" y="236749"/>
                <a:ext cx="113760" cy="14014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">
            <p14:nvContentPartPr>
              <p14:cNvPr id="5" name="Pismo odręczne 4">
                <a:extLst>
                  <a:ext uri="{FF2B5EF4-FFF2-40B4-BE49-F238E27FC236}">
                    <a16:creationId xmlns:a16="http://schemas.microsoft.com/office/drawing/2014/main" id="{0FB71165-EEF6-4991-B3D1-5239BA1D0F9E}"/>
                  </a:ext>
                </a:extLst>
              </p14:cNvPr>
              <p14:cNvContentPartPr/>
              <p14:nvPr/>
            </p14:nvContentPartPr>
            <p14:xfrm>
              <a:off x="2938385" y="170149"/>
              <a:ext cx="120960" cy="1783800"/>
            </p14:xfrm>
          </p:contentPart>
        </mc:Choice>
        <mc:Fallback xmlns="">
          <p:pic>
            <p:nvPicPr>
              <p:cNvPr id="5" name="Pismo odręczne 4">
                <a:extLst>
                  <a:ext uri="{FF2B5EF4-FFF2-40B4-BE49-F238E27FC236}">
                    <a16:creationId xmlns:a16="http://schemas.microsoft.com/office/drawing/2014/main" id="{0FB71165-EEF6-4991-B3D1-5239BA1D0F9E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2929745" y="161509"/>
                <a:ext cx="138600" cy="1801440"/>
              </a:xfrm>
              <a:prstGeom prst="rect">
                <a:avLst/>
              </a:prstGeom>
            </p:spPr>
          </p:pic>
        </mc:Fallback>
      </mc:AlternateContent>
      <p:pic>
        <p:nvPicPr>
          <p:cNvPr id="2" name="Obraz 1">
            <a:extLst>
              <a:ext uri="{FF2B5EF4-FFF2-40B4-BE49-F238E27FC236}">
                <a16:creationId xmlns:a16="http://schemas.microsoft.com/office/drawing/2014/main" id="{47026A79-0020-4A56-939F-C7CC316A5F7D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t="3577" b="2983"/>
          <a:stretch/>
        </p:blipFill>
        <p:spPr>
          <a:xfrm>
            <a:off x="6498952" y="-205143"/>
            <a:ext cx="5339266" cy="7063143"/>
          </a:xfrm>
          <a:prstGeom prst="rect">
            <a:avLst/>
          </a:prstGeom>
        </p:spPr>
      </p:pic>
      <p:sp>
        <p:nvSpPr>
          <p:cNvPr id="6" name="Prostokąt 5">
            <a:extLst>
              <a:ext uri="{FF2B5EF4-FFF2-40B4-BE49-F238E27FC236}">
                <a16:creationId xmlns:a16="http://schemas.microsoft.com/office/drawing/2014/main" id="{1BF52FBC-6951-4290-B4E9-4B69A9B2C1BB}"/>
              </a:ext>
            </a:extLst>
          </p:cNvPr>
          <p:cNvSpPr/>
          <p:nvPr/>
        </p:nvSpPr>
        <p:spPr>
          <a:xfrm>
            <a:off x="2059782" y="475644"/>
            <a:ext cx="53572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pl-PL" sz="5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2</a:t>
            </a:r>
            <a:endParaRPr lang="pl-PL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7" name="Prostokąt 6">
            <a:extLst>
              <a:ext uri="{FF2B5EF4-FFF2-40B4-BE49-F238E27FC236}">
                <a16:creationId xmlns:a16="http://schemas.microsoft.com/office/drawing/2014/main" id="{708A744F-5746-4F83-ABB8-76EA5082AAAE}"/>
              </a:ext>
            </a:extLst>
          </p:cNvPr>
          <p:cNvSpPr/>
          <p:nvPr/>
        </p:nvSpPr>
        <p:spPr>
          <a:xfrm>
            <a:off x="-11184" y="2380709"/>
            <a:ext cx="5278532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pl-PL" sz="24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Podobszar rewitalizacji </a:t>
            </a:r>
            <a:br>
              <a:rPr lang="pl-PL" sz="24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</a:br>
            <a:r>
              <a:rPr lang="pl-PL" sz="24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„Śródmiejski”  </a:t>
            </a:r>
          </a:p>
        </p:txBody>
      </p:sp>
      <p:pic>
        <p:nvPicPr>
          <p:cNvPr id="8" name="Obraz 7">
            <a:extLst>
              <a:ext uri="{FF2B5EF4-FFF2-40B4-BE49-F238E27FC236}">
                <a16:creationId xmlns:a16="http://schemas.microsoft.com/office/drawing/2014/main" id="{DD34C96F-E69E-4B9B-8BE6-45E478C32CB3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35476" y="3167508"/>
            <a:ext cx="3584336" cy="3594165"/>
          </a:xfrm>
          <a:prstGeom prst="rect">
            <a:avLst/>
          </a:prstGeom>
        </p:spPr>
      </p:pic>
      <p:sp>
        <p:nvSpPr>
          <p:cNvPr id="9" name="pole tekstowe 8">
            <a:extLst>
              <a:ext uri="{FF2B5EF4-FFF2-40B4-BE49-F238E27FC236}">
                <a16:creationId xmlns:a16="http://schemas.microsoft.com/office/drawing/2014/main" id="{C4C4C308-4E74-48CF-B106-101776648EAB}"/>
              </a:ext>
            </a:extLst>
          </p:cNvPr>
          <p:cNvSpPr txBox="1"/>
          <p:nvPr/>
        </p:nvSpPr>
        <p:spPr>
          <a:xfrm>
            <a:off x="4455033" y="4763173"/>
            <a:ext cx="328193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b="1" dirty="0"/>
              <a:t>Powierzchnia: 207,23 ha </a:t>
            </a:r>
          </a:p>
          <a:p>
            <a:r>
              <a:rPr lang="pl-PL" b="1" dirty="0"/>
              <a:t>Ludność (2023): 14 721</a:t>
            </a:r>
          </a:p>
          <a:p>
            <a:endParaRPr lang="pl-PL" dirty="0"/>
          </a:p>
          <a:p>
            <a:r>
              <a:rPr lang="pl-PL" dirty="0"/>
              <a:t>% udział w pow. Miasta: 1,3 </a:t>
            </a:r>
          </a:p>
          <a:p>
            <a:r>
              <a:rPr lang="pl-PL" dirty="0"/>
              <a:t>% udział w populacji Miasta: 7,5</a:t>
            </a:r>
          </a:p>
          <a:p>
            <a:endParaRPr lang="pl-PL" dirty="0"/>
          </a:p>
        </p:txBody>
      </p:sp>
      <p:pic>
        <p:nvPicPr>
          <p:cNvPr id="10" name="Obraz 9">
            <a:extLst>
              <a:ext uri="{FF2B5EF4-FFF2-40B4-BE49-F238E27FC236}">
                <a16:creationId xmlns:a16="http://schemas.microsoft.com/office/drawing/2014/main" id="{D28DF7C1-66ED-4A6D-8EB4-2A30402A6DAD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120968" y="551712"/>
            <a:ext cx="2737224" cy="387096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4995332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Obraz 7">
            <a:extLst>
              <a:ext uri="{FF2B5EF4-FFF2-40B4-BE49-F238E27FC236}">
                <a16:creationId xmlns:a16="http://schemas.microsoft.com/office/drawing/2014/main" id="{D78560F8-664B-4A64-932C-031913E4475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30770"/>
            <a:ext cx="12192000" cy="1290614"/>
          </a:xfrm>
          <a:prstGeom prst="rect">
            <a:avLst/>
          </a:prstGeom>
        </p:spPr>
      </p:pic>
      <p:sp>
        <p:nvSpPr>
          <p:cNvPr id="2" name="Prostokąt 1">
            <a:extLst>
              <a:ext uri="{FF2B5EF4-FFF2-40B4-BE49-F238E27FC236}">
                <a16:creationId xmlns:a16="http://schemas.microsoft.com/office/drawing/2014/main" id="{F3BBB609-852F-4EA8-B164-4B5E81EC43F8}"/>
              </a:ext>
            </a:extLst>
          </p:cNvPr>
          <p:cNvSpPr/>
          <p:nvPr/>
        </p:nvSpPr>
        <p:spPr>
          <a:xfrm>
            <a:off x="0" y="1516683"/>
            <a:ext cx="12416118" cy="4789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pl-PL" sz="3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Technika warsztatu -  </a:t>
            </a:r>
            <a:r>
              <a:rPr lang="pl-PL" sz="32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brainstorming</a:t>
            </a:r>
            <a:r>
              <a:rPr lang="pl-PL" sz="3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(=burza mózgów), 2 x po 45 minut:</a:t>
            </a:r>
          </a:p>
          <a:p>
            <a:pPr marL="457200" indent="-45720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pl-PL" sz="5400" b="1" dirty="0">
                <a:solidFill>
                  <a:srgbClr val="00B05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Potencjały podobszaru</a:t>
            </a:r>
            <a:r>
              <a:rPr lang="pl-PL" sz="36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  <a:r>
              <a:rPr lang="pl-PL" sz="3600" b="1" dirty="0">
                <a:solidFill>
                  <a:srgbClr val="00B05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pl-PL" sz="3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jakie mamy zasoby? </a:t>
            </a:r>
            <a:br>
              <a:rPr lang="pl-PL" sz="3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pl-PL" sz="3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(panel - analityczna burza mózgów)  </a:t>
            </a:r>
          </a:p>
          <a:p>
            <a:pPr marL="457200" indent="-45720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pl-PL" sz="5400" b="1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Potrzeby podobszaru</a:t>
            </a:r>
            <a:r>
              <a:rPr lang="pl-PL" sz="32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  <a:r>
              <a:rPr lang="pl-PL" sz="3200" b="1" dirty="0">
                <a:solidFill>
                  <a:srgbClr val="00B05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pl-PL" sz="3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 jest potrzebne, żeby te zasoby ożywiły podobszar? Co trzeba zrobić? </a:t>
            </a:r>
            <a:br>
              <a:rPr lang="pl-PL" sz="3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pl-PL" sz="3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(praca w 2 grupach – koncepcyjna burza mózgów)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pl-PL" sz="3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Prezentacja (obu grup), podsumowanie i co dalej? </a:t>
            </a:r>
          </a:p>
        </p:txBody>
      </p:sp>
    </p:spTree>
    <p:extLst>
      <p:ext uri="{BB962C8B-B14F-4D97-AF65-F5344CB8AC3E}">
        <p14:creationId xmlns:p14="http://schemas.microsoft.com/office/powerpoint/2010/main" val="224729118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Obraz 7">
            <a:extLst>
              <a:ext uri="{FF2B5EF4-FFF2-40B4-BE49-F238E27FC236}">
                <a16:creationId xmlns:a16="http://schemas.microsoft.com/office/drawing/2014/main" id="{D78560F8-664B-4A64-932C-031913E4475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30770"/>
            <a:ext cx="12192000" cy="1290614"/>
          </a:xfrm>
          <a:prstGeom prst="rect">
            <a:avLst/>
          </a:prstGeom>
        </p:spPr>
      </p:pic>
      <p:sp>
        <p:nvSpPr>
          <p:cNvPr id="21" name="Prostokąt 20">
            <a:extLst>
              <a:ext uri="{FF2B5EF4-FFF2-40B4-BE49-F238E27FC236}">
                <a16:creationId xmlns:a16="http://schemas.microsoft.com/office/drawing/2014/main" id="{D7EE8F47-6998-4961-89F8-38A0FA8F0783}"/>
              </a:ext>
            </a:extLst>
          </p:cNvPr>
          <p:cNvSpPr/>
          <p:nvPr/>
        </p:nvSpPr>
        <p:spPr>
          <a:xfrm>
            <a:off x="-409545" y="1344781"/>
            <a:ext cx="12192000" cy="60613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>
              <a:lnSpc>
                <a:spcPct val="107000"/>
              </a:lnSpc>
              <a:spcAft>
                <a:spcPts val="800"/>
              </a:spcAft>
            </a:pPr>
            <a:r>
              <a:rPr lang="pl-PL" sz="4400" b="1" i="1" dirty="0">
                <a:solidFill>
                  <a:srgbClr val="00B05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Lepszą przyszłość opieramy na potencjałach </a:t>
            </a:r>
          </a:p>
          <a:p>
            <a:pPr marL="457200">
              <a:lnSpc>
                <a:spcPct val="107000"/>
              </a:lnSpc>
              <a:spcAft>
                <a:spcPts val="800"/>
              </a:spcAft>
            </a:pPr>
            <a:r>
              <a:rPr lang="pl-PL" sz="4400" i="1" dirty="0">
                <a:ea typeface="Calibri" panose="020F0502020204030204" pitchFamily="34" charset="0"/>
                <a:cs typeface="Times New Roman" panose="02020603050405020304" pitchFamily="18" charset="0"/>
              </a:rPr>
              <a:t>= </a:t>
            </a:r>
            <a:r>
              <a:rPr lang="pl-PL" sz="4400" b="1" i="1" dirty="0"/>
              <a:t>silne strony, wartości, niezwykłe miejsca, unikalne cechy, zasoby, których próżno szukać gdzie indziej, co nas wyróżnia, w czym jesteśmy dobrzy, co napawa nas dumą, czym chcielibyśmy się pochwalić, za co podobszar powinien być doceniany przez innych? </a:t>
            </a:r>
            <a:endParaRPr lang="pl-PL" sz="4400" dirty="0"/>
          </a:p>
          <a:p>
            <a:pPr marL="457200">
              <a:lnSpc>
                <a:spcPct val="107000"/>
              </a:lnSpc>
              <a:spcAft>
                <a:spcPts val="800"/>
              </a:spcAft>
            </a:pPr>
            <a:endParaRPr lang="pl-PL" sz="4400" dirty="0"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5161198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>
            <a:extLst>
              <a:ext uri="{FF2B5EF4-FFF2-40B4-BE49-F238E27FC236}">
                <a16:creationId xmlns:a16="http://schemas.microsoft.com/office/drawing/2014/main" id="{3CADFC72-4CF1-4C52-B335-302B72C502A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1071"/>
          <a:stretch/>
        </p:blipFill>
        <p:spPr>
          <a:xfrm>
            <a:off x="1223984" y="-43109"/>
            <a:ext cx="9744032" cy="69442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702977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az 1">
            <a:extLst>
              <a:ext uri="{FF2B5EF4-FFF2-40B4-BE49-F238E27FC236}">
                <a16:creationId xmlns:a16="http://schemas.microsoft.com/office/drawing/2014/main" id="{3894772A-5322-4A96-B5CD-ADE1980C276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777190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Obraz 8">
            <a:extLst>
              <a:ext uri="{FF2B5EF4-FFF2-40B4-BE49-F238E27FC236}">
                <a16:creationId xmlns:a16="http://schemas.microsoft.com/office/drawing/2014/main" id="{77720520-5947-482E-8946-F7211DB555B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6020" y="529889"/>
            <a:ext cx="4672360" cy="5885469"/>
          </a:xfrm>
          <a:prstGeom prst="rect">
            <a:avLst/>
          </a:prstGeom>
        </p:spPr>
      </p:pic>
      <p:pic>
        <p:nvPicPr>
          <p:cNvPr id="3" name="Obraz 2">
            <a:extLst>
              <a:ext uri="{FF2B5EF4-FFF2-40B4-BE49-F238E27FC236}">
                <a16:creationId xmlns:a16="http://schemas.microsoft.com/office/drawing/2014/main" id="{4C8564D5-55E0-4ADE-B322-A4821028D77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1052318" y="1500187"/>
            <a:ext cx="6858000" cy="3857625"/>
          </a:xfrm>
          <a:prstGeom prst="rect">
            <a:avLst/>
          </a:prstGeom>
        </p:spPr>
      </p:pic>
      <p:pic>
        <p:nvPicPr>
          <p:cNvPr id="7" name="Obraz 6">
            <a:extLst>
              <a:ext uri="{FF2B5EF4-FFF2-40B4-BE49-F238E27FC236}">
                <a16:creationId xmlns:a16="http://schemas.microsoft.com/office/drawing/2014/main" id="{5BDD8844-E88F-49A5-BD10-FF8103A936E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6464560" y="1500189"/>
            <a:ext cx="6858000" cy="3857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4763366"/>
      </p:ext>
    </p:extLst>
  </p:cSld>
  <p:clrMapOvr>
    <a:masterClrMapping/>
  </p:clrMapOvr>
</p:sld>
</file>

<file path=ppt/theme/theme1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Pakiet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TM04033923[[fn=Głębokość]]</Template>
  <TotalTime>505</TotalTime>
  <Words>389</Words>
  <Application>Microsoft Office PowerPoint</Application>
  <PresentationFormat>Panoramiczny</PresentationFormat>
  <Paragraphs>34</Paragraphs>
  <Slides>11</Slides>
  <Notes>0</Notes>
  <HiddenSlides>0</HiddenSlides>
  <MMClips>0</MMClips>
  <ScaleCrop>false</ScaleCrop>
  <HeadingPairs>
    <vt:vector size="6" baseType="variant">
      <vt:variant>
        <vt:lpstr>Używane czcionki</vt:lpstr>
      </vt:variant>
      <vt:variant>
        <vt:i4>4</vt:i4>
      </vt:variant>
      <vt:variant>
        <vt:lpstr>Motyw</vt:lpstr>
      </vt:variant>
      <vt:variant>
        <vt:i4>1</vt:i4>
      </vt:variant>
      <vt:variant>
        <vt:lpstr>Tytuły slajdów</vt:lpstr>
      </vt:variant>
      <vt:variant>
        <vt:i4>11</vt:i4>
      </vt:variant>
    </vt:vector>
  </HeadingPairs>
  <TitlesOfParts>
    <vt:vector size="16" baseType="lpstr">
      <vt:lpstr>Arial</vt:lpstr>
      <vt:lpstr>Calibri</vt:lpstr>
      <vt:lpstr>Calibri Light</vt:lpstr>
      <vt:lpstr>Times New Roman</vt:lpstr>
      <vt:lpstr>Motyw pakietu Office</vt:lpstr>
      <vt:lpstr>Prezentacja programu PowerPoint</vt:lpstr>
      <vt:lpstr>WARSZTAT: POTENCJAŁY I POTRZEBY 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DZIĘKUJEMY ZA UDZIAŁ  W WARSZTATCH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SPOTKANIE INFORMACYJNO-EDUKACYJNE</dc:title>
  <dc:creator>Dagmara Mliczyńska-Hajda</dc:creator>
  <cp:lastModifiedBy>Dagmara Mliczyńska-Hajda</cp:lastModifiedBy>
  <cp:revision>42</cp:revision>
  <dcterms:created xsi:type="dcterms:W3CDTF">2024-11-03T09:25:47Z</dcterms:created>
  <dcterms:modified xsi:type="dcterms:W3CDTF">2025-01-14T12:47:17Z</dcterms:modified>
</cp:coreProperties>
</file>