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60" r:id="rId5"/>
    <p:sldId id="270" r:id="rId6"/>
    <p:sldId id="283" r:id="rId7"/>
    <p:sldId id="284" r:id="rId8"/>
    <p:sldId id="285" r:id="rId9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>
      <p:cViewPr varScale="1">
        <p:scale>
          <a:sx n="85" d="100"/>
          <a:sy n="85" d="100"/>
        </p:scale>
        <p:origin x="37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25T12:41:44.46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3844,'1'-324,"66"22,-25 189,18-60,8-58,-60 188,-1 1,-3-1,-1 1,-2-1,-5-39,2-16,13-121,-21-70,0 125,-17-41,15 89,2-34,-2-23,31-139,9 82,-16 126,-1-93,-11 59,0 128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25T12:43:07.656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335 1,'-10'289,"-94"-32,99-167,-18 56,17-132,0 0,2 1,-1-1,2 1,0 0,1 0,0 0,1 1,1-1,1 14,-22 193,19 29,-10-101,24-23,-12 462,-18-446,6 19,-1 76,-14 4,16-92,22 35,-10 127,-14-209,3 59,-2 11,-9-35,9 2,11 78,48 36,-39-226,-4-20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3T10:06:14.531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968 0,'0'15,"0"1,-1-1,0 0,-1 0,-1 0,-1 0,0 0,-1 0,0-1,-1 0,-1 0,0-1,-7 10,13-23,0 1,0-1,0 0,0 0,0 0,0 0,0 0,0 0,0 0,0 0,0 0,0-1,0 1,0 0,0-1,0 1,0 0,1-1,-1 1,0-1,0 1,0-1,1 0,-1 1,0-1,0 0,1 0,-1 1,1-1,-1 0,1 0,-1 0,1 0,-1 0,1 0,0 0,0 0,-1 0,1 0,0 0,0 0,0 0,0 0,0 0,0 0,0 1,0-1,1 0,-1 0,1-1,-11-20,6 55,4 11,2-30,-2-1,0 1,0-1,-1 1,-1-1,-1 1,1-1,-2 0,-4 12,-53 139,50-133,2 1,1 0,1 0,2 1,2-1,1 1,1 17,-46 191,-12-41,25-35,0 0,-7 3,18-102,-11 79,28-126,1 1,0 0,2 1,0-1,1 1,1-1,2 10,-4 42,-20 53,-27 100,2-23,43-158,-3-1,-2 0,-1 0,-15 33,-15 75,-22 43,23-45,18-24,-3 24,25-124,-1 0,-1 0,-2 0,0 0,-2 0,0-1,-2 0,0 0,-10 17,10-29,2-5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3T10:06:20.723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47,'30'1,"0"-2,0 0,0-3,0 0,-1-2,21-7,-35 9,1 0,-1 0,1 2,0 0,0 0,0 2,0 0,0 1,0 0,0 1,0 1,0 1,-1 0,0 1,11 5,188 52,104-58,1151-4,-1245 49,1-23,372-27,-446 27,98-1,342-26,-575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3T10:06:48.064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133 0,'350'1,"-125"24,172-26,-237 30,-156-29,0 1,0-1,1 1,-1 0,0 0,0 1,0-1,0 1,-1 0,1 0,0 0,-1 0,1 1,-1 0,0-1,0 1,0 0,0 1,0-1,-1 0,0 1,1-1,-1 1,0 0,-1 0,1 0,-1 0,0 0,0 0,0 0,0 0,-1 1,1 1,-7 320,9-310,-2 0,0 0,-1 0,-1-1,0 1,-1 0,0 0,-2-1,0 1,0-1,-2 0,0-1,0 1,-2-1,1 0,-2-1,0 0,0 0,-6 4,1-11,0-1,0 0,-1-1,1-1,-1 0,0-1,1-1,-1 0,0-1,0-1,0 0,0-1,-6-2,-153-46,-26 0,15 34,-29-9,-9-10,220 34,0 1,1-1,-1 1,0-1,1 0,-1 0,1 0,0 0,-1-1,1 1,0 0,-1-1,1 0,0 0,0 0,1 1,-1-2,0 1,1 0,-1 0,1 0,-1-1,1 1,0-1,0 1,0-1,1 1,-1-1,1 0,-1 1,1-1,0 0,0 1,0-1,0-2,20-103,-14 88,71-136,-74 152,0-1,1 1,0 0,0 0,0 1,0-1,0 1,1 0,0 0,-1 1,1-1,0 1,0 0,1 0,-1 1,0-1,0 1,1 0,-1 1,1-1,-1 1,1 0,-1 1,1-1,-1 1,1 0,39-3,364-80,-376 77,0 1,-1 2,1 2,0 0,0 3,-1 0,1 2,-1 2,-27-6,-1-1,0 1,0 1,1-1,-1 1,0-1,0 1,0 0,-1 1,1-1,0 1,-1-1,1 1,-1 0,0 0,0 1,0-1,-1 1,1-1,-1 1,0 0,0 0,0 0,0 0,-1 0,0 0,0 1,0-1,0 0,-1 1,1-1,-1 1,-3-1,0 0,0-1,0 1,-1-1,0 0,1 0,-1 0,0-1,0 1,-1-1,1 0,0 0,-1 0,1-1,-1 0,1 1,-3-1,-8 4,-215 64,230-69,1-1,-1 0,0 1,0-1,0 1,0-1,1 0,-1 1,0-1,0 0,0 1,0-1,-1 0,1 1,0-1,0 0,0 1,0-1,-1 0,1 1,0-1,-1 1,1-1,0 1,-1-1,1 0,-1 1,1 0,-1-1,1 1,-1-1,1 1,-1-1,1 1,-1 0,0 0,1-1,-1 1,0 0,1 0,-1 0,1-1,-1 1,0 0,1 0,-1 0,0 0,1 0,-1 0,0 1,1-1,-1 0,0 0,1 0,-1 1,0-1,1 0,-1 1,1-1,-1 0,1 1,-1-1,1 1,-1-1,1 1,44-31,100 14,-234-1,113 11,-11 6,1 0,-1-1,1-1,0 0,-1 0,0-1,0-1,0 0,0-1,0 0,-1-1,0 0,3-3,2-2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3T10:06:51.188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58,'33'0,"0"0,0-2,0-2,0-1,-1-1,30-11,-32 10,0 1,0 2,0 0,1 3,0 0,-1 2,11 2,40-1,248-2,-308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3T10:06:52.936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1,'13'0,"-1"0,0 1,1 0,-1 2,0-1,0 1,0 1,0 0,-1 0,0 1,1 1,21 7,0-1,2-2,-1-1,1-2,0-1,36 1,62 12,88 16,-172-21,-86 0,16-4,3 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3T10:06:54.564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0,'798'0,"-777"0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3T10:07:04.971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718 0,'0'36,"2"-15,-1-1,-2 1,0 0,-1-1,-1 1,-1-1,0 1,-2-2,0 1,-2 0,-2 3,-57 193,11 58,31-138,-22 24,-146 207,168-323,1 1,3 1,2 0,-8 32,18-53,-6 16,-3 5,2 2,2 0,2 0,-4 44,15-89,1 0,0-1,-1 1,1 0,0-1,0 1,0 0,1 0,-1-1,1 1,-1 0,1-1,0 1,0-1,0 1,0-1,1 1,-1-1,1 0,-1 0,1 1,0-1,0 0,0-1,0 1,0 0,0 0,0-1,1 1,-1-1,1 0,-1 0,1 0,-1 0,1 0,0-1,-1 1,1-1,0 0,-1 1,1-1,0 0,0-1,0 1,175-6,-173 5,1 0,-1-1,0 0,0 0,0 0,-1 0,1-1,0 0,-1 0,0 0,0-1,0 1,0-1,0 0,-1 0,0-1,0 1,0-1,0 1,-1-1,1 0,-1 0,0 0,-1 0,1 0,-1 0,0-1,0-3,1-7,-1 0,-1 0,0-1,-1 1,-1 0,0 0,-2 0,-4-14,7 25,0 0,-1 0,1 0,-1 0,0 0,-1 1,1-1,-1 1,0-1,0 1,0 0,-1 0,0 1,1-1,-1 1,0 0,-1 0,1 0,0 0,-1 1,0-1,0 1,1 1,-1-1,0 1,0-1,-1 1,1 1,0-1,0 1,0 0,0 0,-1 0,1 1,0 0,0 0,0 0,-5 2,-4 3,0 1,0 0,1 0,0 1,0 1,1 0,0 1,1 0,0 1,-5 7,3-5,1 1,0 1,1 0,0 1,2 0,0 1,0 0,2 0,-1 2,8-16,-1-1,1 0,0 0,0 1,0-1,0 0,0 0,0 1,1-1,-1 0,1 0,-1 0,1 0,0 1,0-1,0 0,0 0,0-1,1 1,-1 0,1 0,-1-1,1 1,-1 0,1-1,0 0,0 1,0-1,0 0,0 0,0 0,0 0,0 0,0-1,1 1,85 14,-74-13,189 20,-54-24,-140-2,0 0,-1-1,0 0,0 0,0-1,-1 0,0 0,0-1,0 0,-1 0,0 0,-1-1,1 0,-1 0,-1 0,0-1,0 0,0 0,-1 0,-1 0,0 0,0 0,0-6,1 5,-3 4,0 0,0-1,-1 1,0 0,-1-1,1 1,-1 0,0 0,0 0,-1 1,0-1,0 0,0 1,-1 0,0 0,0 0,0 0,-1 1,1-1,-1 1,0 0,0 1,0-1,-1 1,0 0,1 0,-1 1,0 0,0 0,0 0,-1 0,-25-16,-85-46,111 61,0 0,0-1,0 1,1-1,0-1,-1 1,1-1,1 0,-1 0,1 0,0 0,0-1,0 0,1 0,0 0,0 0,0 0,1-1,0 1,0-1,1 0,0-1,-7-158,9 124,-1 20,1 0,1 0,1 0,1 1,1-1,0 1,2 0,0 0,2 1,8-15,17-30,-24 99,-55 280,41-298,1 1,0-1,1 1,1 0,1 0,0 0,1 0,1-1,0 1,1 0,1-1,1 0,2 5,-7-20,0 0,0 0,0 0,0 0,1-1,-1 1,0 0,1 0,-1 0,0 0,1 0,-1-1,1 1,-1 0,1 0,0-1,-1 1,1 0,0-1,-1 1,1 0,0-1,0 1,-1-1,1 0,0 1,0-1,0 1,0-1,0 0,0 0,0 0,0 0,0 1,-1-1,1 0,0-1,0 1,0 0,0 0,0 0,0 0,0-1,0 1,0 0,-1-1,1 1,0-1,0 1,0-1,-1 1,1-1,0 0,-1 1,1-1,0 0,-1 0,1 1,-1-1,1 0,-1 0,0 0,1 0,-1 0,0 1,1-1,-1 0,0 0,0 0,14-68,10-159,-19 221,1 24,2 26,-5 5,-3 0,-1 0,-3 0,-8 36,12-83,-2 8,-1 0,2 0,-1 0,1 0,1 1,0-1,0 0,1 0,0 0,0 0,1 0,0 0,1 0,0 0,0-1,1 1,3 4,29 29,-25-31,0 2,-1-1,0 1,-1 1,0 0,-1 0,-1 1,6 14,-6-9,-2 0,0 0,-1 1,-1 0,0 0,-2 0,-1 0,-1 11,1-30,0 0,0 1,0-1,-1 0,1 0,-1 1,1-1,-1 0,0 0,0 0,0 0,0 0,0 0,0 0,-1 0,1 0,-1-1,1 1,-1-1,1 1,-1-1,0 1,0-1,0 0,0 0,0 0,0 0,0 0,0 0,0-1,-1 1,1-1,0 1,0-1,-1 0,1 0,0 0,0 0,-1 0,-92-26,76 19,-178-67,165 58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D95527-E64D-4B7B-BFE0-B543F3F203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9D51CD9-C6EF-4D9F-A4AF-D7D4B1C384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F0871CC-8659-4C44-AE67-75AB88160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13.01.2025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6E65BE8-F535-47A1-BEEF-37C8F7047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40E91F-7C9D-4740-A847-C484B7555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1113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DDC08C6-FF19-48F7-90BF-644C61AB1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253BA9D-717F-427C-A94B-0C14F0991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C76CB12-B58B-4590-B435-1E64B670F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13.01.2025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49A0E1E-D0F4-4FDA-A264-880C289FA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A0C46CF-348D-49C9-9C6B-BB4E165C5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46270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CAF124F1-22D9-4ED8-850A-65F9C7ED0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D1C85B6-FBD5-423A-A9AB-9E2943F128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7243A3F-3459-4F96-A63E-D69855D1A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13.01.2025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42FD387-C572-41C4-92D0-AF84C6EE6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674C28E-97DB-49EE-AC8B-7C81FDCA3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7303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730866-1C24-48F9-B9C9-630A823BC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D925216-2D22-4423-AC1F-03B8CC20E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855DCDA-7C0C-4B4C-B7BF-7C7720729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13.01.2025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CD1CB65-FA8A-4375-BE28-EBBAD41B5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977A44E-BAC5-4A45-9811-0814E7315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033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392553-3DC5-4F47-85E7-5D3BD695A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E2EBEF4-6669-434F-A09B-78855283C8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80F397-F37E-4D49-A052-1CEF03992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13.01.2025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53BC577-C109-4604-9D0A-54923048D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491DDAF-5392-4DC3-AA60-3252119F3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1983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48B1FCE-4B64-41A3-96D5-47DC544E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745D618-9752-48E1-B69C-7162F05D4C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CD8B1D77-B985-42F3-B7A0-6887BAA170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83DB64A1-3182-4438-9379-562E854F5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13.01.2025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AA8F58E-960E-4D19-84D0-54A79FA8E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9C10DE0A-F59A-4DF9-BE81-CEF382D44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0297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4DDE25C-853A-4071-B6ED-F036028DB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5489018-AD5A-4CD5-9338-22F9143CB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D54126C-DC7D-445B-B0B7-D006878EC3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44C5D565-AB84-4E09-837B-ECDB03D18F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B55228B6-05CE-4004-8965-58029FAE25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42E7202B-C505-44EF-9D37-F8DDF1CBE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13.01.2025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5EEC7C53-E9ED-4240-8E7B-31F430ED8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8CD3E3B-D73F-41AB-9D0D-07F7A373D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8035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A8D9BBC-88E9-4132-B0F9-0AD825EE3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67A53F6-A7C6-4F68-AA9C-21C0BF05C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13.01.2025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4DF8E3D6-8D06-46FC-82A4-D0F5EF146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832C35E-7A69-4105-BB56-D7A061B06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248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CB03DE8-EFCE-4603-9067-882C71E03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13.01.2025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3C5AB4DC-94A4-4B0D-A85A-725E09BEB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ED15EAA-E900-4364-9B65-02C6BE001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690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E2D27B-5875-433D-8441-9D28923C9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6510AC4-1626-41BD-A07B-E9C0F7B96D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B4DC364-5202-4BF0-B2FC-DE5D3E8C0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154B035-C1F0-4536-9C48-AA0B561B9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13.01.2025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1B096C6-CA71-49B0-86D1-E39A166A0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F1BF718-FFD3-4759-8BD3-13EA6C2B7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049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3BD665-E4F3-4873-B171-175F3CA0E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20B8F8E-365F-40E8-856C-53A3F18C78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CFFD651-3679-44CB-9E85-F7DF0E2B70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D52719C-5FD7-43F8-A320-3F7844C1A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13.01.2025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4CCC3F5-E2DF-4B40-9B1E-B57C882DE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1F7F7C3-7961-4747-8167-B730B9E81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9566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7A08B01-C86D-43F0-8946-B0970564D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7DD9F9B-A282-4B33-92C0-6FD715B15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FA0A94C-AFDE-40DA-AA00-0E4B57E451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B76E3-ED23-4462-96D3-AE0BEAB28044}" type="datetimeFigureOut">
              <a:rPr lang="pl-PL" smtClean="0"/>
              <a:t>13.01.2025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E791450-2141-4646-A564-0B30718512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15A2543-E26C-42D0-A7BB-80BC818F03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6726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18" Type="http://schemas.openxmlformats.org/officeDocument/2006/relationships/customXml" Target="../ink/ink7.xml"/><Relationship Id="rId3" Type="http://schemas.microsoft.com/office/2007/relationships/hdphoto" Target="../media/hdphoto1.wdp"/><Relationship Id="rId21" Type="http://schemas.openxmlformats.org/officeDocument/2006/relationships/image" Target="../media/image13.png"/><Relationship Id="rId7" Type="http://schemas.openxmlformats.org/officeDocument/2006/relationships/image" Target="../media/image240.png"/><Relationship Id="rId12" Type="http://schemas.openxmlformats.org/officeDocument/2006/relationships/customXml" Target="../ink/ink4.xml"/><Relationship Id="rId17" Type="http://schemas.openxmlformats.org/officeDocument/2006/relationships/image" Target="../media/image11.png"/><Relationship Id="rId2" Type="http://schemas.openxmlformats.org/officeDocument/2006/relationships/image" Target="../media/image5.png"/><Relationship Id="rId16" Type="http://schemas.openxmlformats.org/officeDocument/2006/relationships/customXml" Target="../ink/ink6.xml"/><Relationship Id="rId20" Type="http://schemas.openxmlformats.org/officeDocument/2006/relationships/customXml" Target="../ink/ink8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11" Type="http://schemas.openxmlformats.org/officeDocument/2006/relationships/image" Target="../media/image8.png"/><Relationship Id="rId24" Type="http://schemas.openxmlformats.org/officeDocument/2006/relationships/image" Target="../media/image15.png"/><Relationship Id="rId5" Type="http://schemas.openxmlformats.org/officeDocument/2006/relationships/image" Target="../media/image230.png"/><Relationship Id="rId15" Type="http://schemas.openxmlformats.org/officeDocument/2006/relationships/image" Target="../media/image10.png"/><Relationship Id="rId23" Type="http://schemas.openxmlformats.org/officeDocument/2006/relationships/image" Target="../media/image14.png"/><Relationship Id="rId10" Type="http://schemas.openxmlformats.org/officeDocument/2006/relationships/customXml" Target="../ink/ink3.xml"/><Relationship Id="rId19" Type="http://schemas.openxmlformats.org/officeDocument/2006/relationships/image" Target="../media/image12.png"/><Relationship Id="rId4" Type="http://schemas.openxmlformats.org/officeDocument/2006/relationships/customXml" Target="../ink/ink1.xml"/><Relationship Id="rId9" Type="http://schemas.openxmlformats.org/officeDocument/2006/relationships/image" Target="../media/image7.png"/><Relationship Id="rId14" Type="http://schemas.openxmlformats.org/officeDocument/2006/relationships/customXml" Target="../ink/ink5.xml"/><Relationship Id="rId22" Type="http://schemas.openxmlformats.org/officeDocument/2006/relationships/customXml" Target="../ink/ink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4A2CB865-9401-44FE-AEDE-4EB6D449F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10" y="-681321"/>
            <a:ext cx="10692384" cy="6839712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26128DB6-76D8-4B17-A151-3E3C93D7D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115" y="4845946"/>
            <a:ext cx="12398230" cy="131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696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7791CB-E9BD-4D38-9718-C86602D54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88" y="562948"/>
            <a:ext cx="11017623" cy="2387600"/>
          </a:xfrm>
        </p:spPr>
        <p:txBody>
          <a:bodyPr>
            <a:normAutofit/>
          </a:bodyPr>
          <a:lstStyle/>
          <a:p>
            <a:r>
              <a:rPr lang="pl-PL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WARSZTAT: POTENCJAŁY I POTRZEBY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9A110B4-2664-4FD5-9860-813F0A2EB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1976" y="3046966"/>
            <a:ext cx="10452846" cy="2977502"/>
          </a:xfrm>
        </p:spPr>
        <p:txBody>
          <a:bodyPr>
            <a:normAutofit fontScale="40000" lnSpcReduction="20000"/>
          </a:bodyPr>
          <a:lstStyle/>
          <a:p>
            <a:r>
              <a:rPr lang="pl-PL" sz="11400" b="1" dirty="0">
                <a:solidFill>
                  <a:srgbClr val="00B050"/>
                </a:solidFill>
              </a:rPr>
              <a:t>PODOBSZARU PODJASNOGÓRSKIEGO</a:t>
            </a:r>
          </a:p>
          <a:p>
            <a:endParaRPr lang="pl-PL" sz="4400" b="1" dirty="0"/>
          </a:p>
          <a:p>
            <a:r>
              <a:rPr lang="pl-PL" sz="4400" b="1" dirty="0"/>
              <a:t>mgr Anna KRÓL – WIŚNIEWSKA, Naczelnik -  Wydział FE i R UM Częstochowy  </a:t>
            </a:r>
          </a:p>
          <a:p>
            <a:r>
              <a:rPr lang="pl-PL" sz="4400" b="1" dirty="0"/>
              <a:t>mgr inż. arch. Jacek JĘDRAS, jw.</a:t>
            </a:r>
          </a:p>
          <a:p>
            <a:r>
              <a:rPr lang="pl-PL" sz="4400" b="1" dirty="0"/>
              <a:t>mgr Dominik BILECKI, jw.</a:t>
            </a:r>
          </a:p>
          <a:p>
            <a:r>
              <a:rPr lang="pl-PL" sz="4400" b="1" dirty="0"/>
              <a:t>dr inż. arch. Dagmara MLICZYŃSKA-HAJDA, REVIPLAN</a:t>
            </a:r>
          </a:p>
          <a:p>
            <a:endParaRPr lang="pl-PL" sz="4400" b="1" dirty="0"/>
          </a:p>
          <a:p>
            <a:r>
              <a:rPr lang="pl-PL" sz="4400" b="1" dirty="0"/>
              <a:t>13 stycznia 2025 r.</a:t>
            </a:r>
          </a:p>
          <a:p>
            <a:endParaRPr lang="pl-PL" sz="4400" b="1" dirty="0"/>
          </a:p>
        </p:txBody>
      </p:sp>
      <p:sp>
        <p:nvSpPr>
          <p:cNvPr id="4" name="AutoShape 2" descr="-stary-rynek">
            <a:extLst>
              <a:ext uri="{FF2B5EF4-FFF2-40B4-BE49-F238E27FC236}">
                <a16:creationId xmlns:a16="http://schemas.microsoft.com/office/drawing/2014/main" id="{F2987013-BF08-4565-9EF5-2CC75C38B5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94F0651-9E27-40D2-8F2A-39D5E99C41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8" b="18689"/>
          <a:stretch/>
        </p:blipFill>
        <p:spPr>
          <a:xfrm>
            <a:off x="3376678" y="107941"/>
            <a:ext cx="5133843" cy="208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27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B6E67815-B395-4564-B826-1CF957C9DDCD}"/>
              </a:ext>
            </a:extLst>
          </p:cNvPr>
          <p:cNvSpPr/>
          <p:nvPr/>
        </p:nvSpPr>
        <p:spPr>
          <a:xfrm>
            <a:off x="162508" y="197346"/>
            <a:ext cx="6096000" cy="258532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pl-PL" dirty="0"/>
              <a:t>Rewitalizacja (dosłownie: ożywienie, przywrócenie do życia) jest procesem wyprowadzania ze stanu kryzysowego zdegradowanych obszarów miasta.</a:t>
            </a:r>
          </a:p>
          <a:p>
            <a:endParaRPr lang="pl-PL" dirty="0"/>
          </a:p>
          <a:p>
            <a:r>
              <a:rPr lang="pl-PL" b="1" dirty="0"/>
              <a:t>Rewitalizacja to nie tylko remonty. Jej celem jest przywrócenie do życia zdegradowanej części miasta i uzupełnienie jej </a:t>
            </a:r>
            <a:br>
              <a:rPr lang="pl-PL" b="1" dirty="0"/>
            </a:br>
            <a:r>
              <a:rPr lang="pl-PL" b="1" dirty="0"/>
              <a:t>o nowe funkcje. Mówiąc najprościej jest to wprowadzenie takich zmian w zdegradowanej części miasta, dzięki którym będzie się lepiej żyło, przebywało i pracowało.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C8B9674-A708-4A20-8F83-EEF8CB0AC1ED}"/>
              </a:ext>
            </a:extLst>
          </p:cNvPr>
          <p:cNvSpPr/>
          <p:nvPr/>
        </p:nvSpPr>
        <p:spPr>
          <a:xfrm>
            <a:off x="5006879" y="391509"/>
            <a:ext cx="6448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pl-PL" sz="5400" b="1" cap="none" spc="0" dirty="0">
                <a:ln/>
                <a:solidFill>
                  <a:schemeClr val="accent4"/>
                </a:solidFill>
                <a:effectLst/>
              </a:rPr>
              <a:t>Rewitalizacja czyli co?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BFB7E68-4518-4E62-B70E-B09F615FCE97}"/>
              </a:ext>
            </a:extLst>
          </p:cNvPr>
          <p:cNvSpPr txBox="1"/>
          <p:nvPr/>
        </p:nvSpPr>
        <p:spPr>
          <a:xfrm>
            <a:off x="7338607" y="1509002"/>
            <a:ext cx="4116833" cy="64633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Ustawa o rewitalizacji z roku 2015 </a:t>
            </a:r>
            <a:br>
              <a:rPr lang="pl-PL" dirty="0"/>
            </a:br>
            <a:r>
              <a:rPr lang="pl-PL" dirty="0"/>
              <a:t>(jednolity tekst z roku 2024, Dz.U. nr 278) 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44A39042-BA14-4537-B3BF-12B8AA465B5B}"/>
              </a:ext>
            </a:extLst>
          </p:cNvPr>
          <p:cNvSpPr/>
          <p:nvPr/>
        </p:nvSpPr>
        <p:spPr>
          <a:xfrm>
            <a:off x="5848214" y="2782669"/>
            <a:ext cx="6343786" cy="2862322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pl-PL" dirty="0"/>
              <a:t>Gminny Program Rewitalizacji – </a:t>
            </a:r>
            <a:r>
              <a:rPr lang="pl-PL" b="1" dirty="0"/>
              <a:t>podstawowy wieloletni plan </a:t>
            </a:r>
            <a:r>
              <a:rPr lang="pl-PL" dirty="0"/>
              <a:t>uchwalany przez Radę Miasta, umożliwiający prowadzenie kompleksowych działań rewitalizacyjnych na wyznaczonym obszarze przy współudziale lokalnej społeczności. </a:t>
            </a:r>
            <a:br>
              <a:rPr lang="pl-PL" dirty="0"/>
            </a:br>
            <a:r>
              <a:rPr lang="pl-PL" b="1" dirty="0"/>
              <a:t>GPR wytycza cele rewitalizacji oraz kierunki działań</a:t>
            </a:r>
            <a:r>
              <a:rPr lang="pl-PL" dirty="0"/>
              <a:t>, </a:t>
            </a:r>
            <a:br>
              <a:rPr lang="pl-PL" dirty="0"/>
            </a:br>
            <a:r>
              <a:rPr lang="pl-PL" dirty="0"/>
              <a:t>zawiera również opis przedsięwzięć, które będą realizowane na obszarze rewitalizacji. </a:t>
            </a:r>
            <a:br>
              <a:rPr lang="pl-PL" dirty="0"/>
            </a:br>
            <a:r>
              <a:rPr lang="pl-PL" b="1" dirty="0"/>
              <a:t>Integralną częścią programu jest szczegółowa diagnoza obszaru </a:t>
            </a:r>
            <a:r>
              <a:rPr lang="pl-PL" dirty="0"/>
              <a:t>rewitalizacji ukazująca występujące na nim negatywne zjawiska społeczne, gospodarcze i przestrzenno-funkcjonalne.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3102096C-A44E-4B52-B6AB-95831C1B4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945" y="2736121"/>
            <a:ext cx="4116833" cy="4121879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286DA994-F9D1-41EE-BE79-01CA4AA87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691" y="5764495"/>
            <a:ext cx="2632431" cy="101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313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sp>
        <p:nvSpPr>
          <p:cNvPr id="21" name="Prostokąt 20">
            <a:extLst>
              <a:ext uri="{FF2B5EF4-FFF2-40B4-BE49-F238E27FC236}">
                <a16:creationId xmlns:a16="http://schemas.microsoft.com/office/drawing/2014/main" id="{D7EE8F47-6998-4961-89F8-38A0FA8F0783}"/>
              </a:ext>
            </a:extLst>
          </p:cNvPr>
          <p:cNvSpPr/>
          <p:nvPr/>
        </p:nvSpPr>
        <p:spPr>
          <a:xfrm>
            <a:off x="-409545" y="1344781"/>
            <a:ext cx="12192000" cy="6061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pl-PL" sz="44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Lepszą przyszłość opieramy na potencjałach 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pl-PL" sz="4400" i="1" dirty="0"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pl-PL" sz="4400" b="1" i="1" dirty="0"/>
              <a:t>silne strony, wartości, niezwykłe miejsca, unikalne cechy, zasoby, których próżno szukać gdzie indziej, co nas wyróżnia, w czym jesteśmy dobrzy, co napawa nas dumą, czym chcielibyśmy się pochwalić, za co podobszar powinien być doceniany przez innych? </a:t>
            </a:r>
            <a:endParaRPr lang="pl-PL" sz="4400" dirty="0"/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endParaRPr lang="pl-PL" sz="4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611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08878713-A6B2-4E04-9499-AA0BB66CF6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2000"/>
                    </a14:imgEffect>
                    <a14:imgEffect>
                      <a14:brightnessContrast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358" r="49971"/>
          <a:stretch/>
        </p:blipFill>
        <p:spPr>
          <a:xfrm rot="5400000">
            <a:off x="828026" y="-948389"/>
            <a:ext cx="2746320" cy="440237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Pismo odręczne 3">
                <a:extLst>
                  <a:ext uri="{FF2B5EF4-FFF2-40B4-BE49-F238E27FC236}">
                    <a16:creationId xmlns:a16="http://schemas.microsoft.com/office/drawing/2014/main" id="{C49C51F1-BB21-4492-95AD-71661A1C5ED5}"/>
                  </a:ext>
                </a:extLst>
              </p14:cNvPr>
              <p14:cNvContentPartPr/>
              <p14:nvPr/>
            </p14:nvContentPartPr>
            <p14:xfrm>
              <a:off x="1620785" y="245389"/>
              <a:ext cx="96120" cy="1383840"/>
            </p14:xfrm>
          </p:contentPart>
        </mc:Choice>
        <mc:Fallback xmlns="">
          <p:pic>
            <p:nvPicPr>
              <p:cNvPr id="4" name="Pismo odręczne 3">
                <a:extLst>
                  <a:ext uri="{FF2B5EF4-FFF2-40B4-BE49-F238E27FC236}">
                    <a16:creationId xmlns:a16="http://schemas.microsoft.com/office/drawing/2014/main" id="{C49C51F1-BB21-4492-95AD-71661A1C5ED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11785" y="236749"/>
                <a:ext cx="113760" cy="140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Pismo odręczne 4">
                <a:extLst>
                  <a:ext uri="{FF2B5EF4-FFF2-40B4-BE49-F238E27FC236}">
                    <a16:creationId xmlns:a16="http://schemas.microsoft.com/office/drawing/2014/main" id="{0FB71165-EEF6-4991-B3D1-5239BA1D0F9E}"/>
                  </a:ext>
                </a:extLst>
              </p14:cNvPr>
              <p14:cNvContentPartPr/>
              <p14:nvPr/>
            </p14:nvContentPartPr>
            <p14:xfrm>
              <a:off x="2938385" y="170149"/>
              <a:ext cx="120960" cy="1783800"/>
            </p14:xfrm>
          </p:contentPart>
        </mc:Choice>
        <mc:Fallback xmlns="">
          <p:pic>
            <p:nvPicPr>
              <p:cNvPr id="5" name="Pismo odręczne 4">
                <a:extLst>
                  <a:ext uri="{FF2B5EF4-FFF2-40B4-BE49-F238E27FC236}">
                    <a16:creationId xmlns:a16="http://schemas.microsoft.com/office/drawing/2014/main" id="{0FB71165-EEF6-4991-B3D1-5239BA1D0F9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929745" y="161509"/>
                <a:ext cx="138600" cy="180144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Obraz 5">
            <a:extLst>
              <a:ext uri="{FF2B5EF4-FFF2-40B4-BE49-F238E27FC236}">
                <a16:creationId xmlns:a16="http://schemas.microsoft.com/office/drawing/2014/main" id="{E5C012FC-F645-4B9B-B5E6-B6E5913193B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878" t="8508" r="7038" b="11011"/>
          <a:stretch/>
        </p:blipFill>
        <p:spPr>
          <a:xfrm>
            <a:off x="6747346" y="0"/>
            <a:ext cx="5322049" cy="6884177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FB24398B-CAF9-4D4B-AC87-236EF3D5CBE6}"/>
              </a:ext>
            </a:extLst>
          </p:cNvPr>
          <p:cNvSpPr/>
          <p:nvPr/>
        </p:nvSpPr>
        <p:spPr>
          <a:xfrm>
            <a:off x="742184" y="47564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B059B0E0-DDA9-4C43-8CCA-1F166AC770E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4925" y="2889038"/>
            <a:ext cx="3713390" cy="3723573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755C889B-3830-45FB-8FF3-4C6B41034CA6}"/>
              </a:ext>
            </a:extLst>
          </p:cNvPr>
          <p:cNvSpPr txBox="1"/>
          <p:nvPr/>
        </p:nvSpPr>
        <p:spPr>
          <a:xfrm>
            <a:off x="4002221" y="5275390"/>
            <a:ext cx="32388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Powierzchnia: 220,67 ha </a:t>
            </a:r>
          </a:p>
          <a:p>
            <a:r>
              <a:rPr lang="pl-PL" b="1" dirty="0"/>
              <a:t>Ludność (2023): 3 375</a:t>
            </a:r>
          </a:p>
          <a:p>
            <a:endParaRPr lang="pl-PL" dirty="0"/>
          </a:p>
          <a:p>
            <a:r>
              <a:rPr lang="pl-PL" dirty="0"/>
              <a:t>% udział w pow.  Miasta: 1,4</a:t>
            </a:r>
          </a:p>
          <a:p>
            <a:r>
              <a:rPr lang="pl-PL" dirty="0"/>
              <a:t>% udział w populacji Miasta: 1,7</a:t>
            </a:r>
          </a:p>
          <a:p>
            <a:endParaRPr lang="pl-PL" dirty="0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59585C3B-27B6-4F2D-AB51-B042F386CD17}"/>
              </a:ext>
            </a:extLst>
          </p:cNvPr>
          <p:cNvSpPr/>
          <p:nvPr/>
        </p:nvSpPr>
        <p:spPr>
          <a:xfrm>
            <a:off x="3925821" y="1353784"/>
            <a:ext cx="303766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l-PL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Podobszar </a:t>
            </a:r>
            <a:br>
              <a:rPr lang="pl-PL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pl-PL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rewitalizacji </a:t>
            </a:r>
            <a:br>
              <a:rPr lang="pl-PL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pl-PL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„Podjasnogórski”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8" name="Pismo odręczne 7">
                <a:extLst>
                  <a:ext uri="{FF2B5EF4-FFF2-40B4-BE49-F238E27FC236}">
                    <a16:creationId xmlns:a16="http://schemas.microsoft.com/office/drawing/2014/main" id="{A6F7C208-2412-43A6-B10A-DCBC1A14EDAE}"/>
                  </a:ext>
                </a:extLst>
              </p14:cNvPr>
              <p14:cNvContentPartPr/>
              <p14:nvPr/>
            </p14:nvContentPartPr>
            <p14:xfrm>
              <a:off x="9934108" y="3334772"/>
              <a:ext cx="348840" cy="1464840"/>
            </p14:xfrm>
          </p:contentPart>
        </mc:Choice>
        <mc:Fallback>
          <p:pic>
            <p:nvPicPr>
              <p:cNvPr id="8" name="Pismo odręczne 7">
                <a:extLst>
                  <a:ext uri="{FF2B5EF4-FFF2-40B4-BE49-F238E27FC236}">
                    <a16:creationId xmlns:a16="http://schemas.microsoft.com/office/drawing/2014/main" id="{A6F7C208-2412-43A6-B10A-DCBC1A14EDAE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898108" y="3262772"/>
                <a:ext cx="420480" cy="160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9" name="Pismo odręczne 8">
                <a:extLst>
                  <a:ext uri="{FF2B5EF4-FFF2-40B4-BE49-F238E27FC236}">
                    <a16:creationId xmlns:a16="http://schemas.microsoft.com/office/drawing/2014/main" id="{512E6F6A-B643-40C5-94D5-03AA4BCADAE8}"/>
                  </a:ext>
                </a:extLst>
              </p14:cNvPr>
              <p14:cNvContentPartPr/>
              <p14:nvPr/>
            </p14:nvContentPartPr>
            <p14:xfrm>
              <a:off x="10300228" y="3282212"/>
              <a:ext cx="1636560" cy="80280"/>
            </p14:xfrm>
          </p:contentPart>
        </mc:Choice>
        <mc:Fallback>
          <p:pic>
            <p:nvPicPr>
              <p:cNvPr id="9" name="Pismo odręczne 8">
                <a:extLst>
                  <a:ext uri="{FF2B5EF4-FFF2-40B4-BE49-F238E27FC236}">
                    <a16:creationId xmlns:a16="http://schemas.microsoft.com/office/drawing/2014/main" id="{512E6F6A-B643-40C5-94D5-03AA4BCADAE8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0264228" y="3210572"/>
                <a:ext cx="1708200" cy="22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3" name="Pismo odręczne 12">
                <a:extLst>
                  <a:ext uri="{FF2B5EF4-FFF2-40B4-BE49-F238E27FC236}">
                    <a16:creationId xmlns:a16="http://schemas.microsoft.com/office/drawing/2014/main" id="{1A95F166-015D-4122-8AB1-68C3A8978C8A}"/>
                  </a:ext>
                </a:extLst>
              </p14:cNvPr>
              <p14:cNvContentPartPr/>
              <p14:nvPr/>
            </p14:nvContentPartPr>
            <p14:xfrm>
              <a:off x="10010788" y="4338812"/>
              <a:ext cx="488880" cy="290160"/>
            </p14:xfrm>
          </p:contentPart>
        </mc:Choice>
        <mc:Fallback>
          <p:pic>
            <p:nvPicPr>
              <p:cNvPr id="13" name="Pismo odręczne 12">
                <a:extLst>
                  <a:ext uri="{FF2B5EF4-FFF2-40B4-BE49-F238E27FC236}">
                    <a16:creationId xmlns:a16="http://schemas.microsoft.com/office/drawing/2014/main" id="{1A95F166-015D-4122-8AB1-68C3A8978C8A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975148" y="4266812"/>
                <a:ext cx="560520" cy="43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14" name="Pismo odręczne 13">
                <a:extLst>
                  <a:ext uri="{FF2B5EF4-FFF2-40B4-BE49-F238E27FC236}">
                    <a16:creationId xmlns:a16="http://schemas.microsoft.com/office/drawing/2014/main" id="{19B5B03C-3EDB-4C80-8492-C9A3A22DA4B7}"/>
                  </a:ext>
                </a:extLst>
              </p14:cNvPr>
              <p14:cNvContentPartPr/>
              <p14:nvPr/>
            </p14:nvContentPartPr>
            <p14:xfrm>
              <a:off x="9619108" y="4623212"/>
              <a:ext cx="339840" cy="20880"/>
            </p14:xfrm>
          </p:contentPart>
        </mc:Choice>
        <mc:Fallback>
          <p:pic>
            <p:nvPicPr>
              <p:cNvPr id="14" name="Pismo odręczne 13">
                <a:extLst>
                  <a:ext uri="{FF2B5EF4-FFF2-40B4-BE49-F238E27FC236}">
                    <a16:creationId xmlns:a16="http://schemas.microsoft.com/office/drawing/2014/main" id="{19B5B03C-3EDB-4C80-8492-C9A3A22DA4B7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9583468" y="4551572"/>
                <a:ext cx="411480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15" name="Pismo odręczne 14">
                <a:extLst>
                  <a:ext uri="{FF2B5EF4-FFF2-40B4-BE49-F238E27FC236}">
                    <a16:creationId xmlns:a16="http://schemas.microsoft.com/office/drawing/2014/main" id="{48F8A93A-6455-4BFF-A084-8C35B5129AC9}"/>
                  </a:ext>
                </a:extLst>
              </p14:cNvPr>
              <p14:cNvContentPartPr/>
              <p14:nvPr/>
            </p14:nvContentPartPr>
            <p14:xfrm>
              <a:off x="9556108" y="4598732"/>
              <a:ext cx="296640" cy="72360"/>
            </p14:xfrm>
          </p:contentPart>
        </mc:Choice>
        <mc:Fallback>
          <p:pic>
            <p:nvPicPr>
              <p:cNvPr id="15" name="Pismo odręczne 14">
                <a:extLst>
                  <a:ext uri="{FF2B5EF4-FFF2-40B4-BE49-F238E27FC236}">
                    <a16:creationId xmlns:a16="http://schemas.microsoft.com/office/drawing/2014/main" id="{48F8A93A-6455-4BFF-A084-8C35B5129AC9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9520108" y="4527092"/>
                <a:ext cx="36828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16" name="Pismo odręczne 15">
                <a:extLst>
                  <a:ext uri="{FF2B5EF4-FFF2-40B4-BE49-F238E27FC236}">
                    <a16:creationId xmlns:a16="http://schemas.microsoft.com/office/drawing/2014/main" id="{30B55193-4E2D-49EF-A12A-D07698EFC4F2}"/>
                  </a:ext>
                </a:extLst>
              </p14:cNvPr>
              <p14:cNvContentPartPr/>
              <p14:nvPr/>
            </p14:nvContentPartPr>
            <p14:xfrm>
              <a:off x="9645748" y="4715372"/>
              <a:ext cx="295200" cy="360"/>
            </p14:xfrm>
          </p:contentPart>
        </mc:Choice>
        <mc:Fallback>
          <p:pic>
            <p:nvPicPr>
              <p:cNvPr id="16" name="Pismo odręczne 15">
                <a:extLst>
                  <a:ext uri="{FF2B5EF4-FFF2-40B4-BE49-F238E27FC236}">
                    <a16:creationId xmlns:a16="http://schemas.microsoft.com/office/drawing/2014/main" id="{30B55193-4E2D-49EF-A12A-D07698EFC4F2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9610108" y="4643372"/>
                <a:ext cx="36684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17" name="Pismo odręczne 16">
                <a:extLst>
                  <a:ext uri="{FF2B5EF4-FFF2-40B4-BE49-F238E27FC236}">
                    <a16:creationId xmlns:a16="http://schemas.microsoft.com/office/drawing/2014/main" id="{3CF66102-3D97-4A17-A76D-5EF220DF4464}"/>
                  </a:ext>
                </a:extLst>
              </p14:cNvPr>
              <p14:cNvContentPartPr/>
              <p14:nvPr/>
            </p14:nvContentPartPr>
            <p14:xfrm>
              <a:off x="9647548" y="4823012"/>
              <a:ext cx="259560" cy="816840"/>
            </p14:xfrm>
          </p:contentPart>
        </mc:Choice>
        <mc:Fallback>
          <p:pic>
            <p:nvPicPr>
              <p:cNvPr id="17" name="Pismo odręczne 16">
                <a:extLst>
                  <a:ext uri="{FF2B5EF4-FFF2-40B4-BE49-F238E27FC236}">
                    <a16:creationId xmlns:a16="http://schemas.microsoft.com/office/drawing/2014/main" id="{3CF66102-3D97-4A17-A76D-5EF220DF4464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9611908" y="4751012"/>
                <a:ext cx="331200" cy="960480"/>
              </a:xfrm>
              <a:prstGeom prst="rect">
                <a:avLst/>
              </a:prstGeom>
            </p:spPr>
          </p:pic>
        </mc:Fallback>
      </mc:AlternateContent>
      <p:pic>
        <p:nvPicPr>
          <p:cNvPr id="18" name="Obraz 17">
            <a:extLst>
              <a:ext uri="{FF2B5EF4-FFF2-40B4-BE49-F238E27FC236}">
                <a16:creationId xmlns:a16="http://schemas.microsoft.com/office/drawing/2014/main" id="{05EDD3AA-4CA5-498C-8FBA-26C137CB778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903882" y="1209477"/>
            <a:ext cx="2844000" cy="4021955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218158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F3BBB609-852F-4EA8-B164-4B5E81EC43F8}"/>
              </a:ext>
            </a:extLst>
          </p:cNvPr>
          <p:cNvSpPr/>
          <p:nvPr/>
        </p:nvSpPr>
        <p:spPr>
          <a:xfrm>
            <a:off x="564777" y="1521906"/>
            <a:ext cx="12416118" cy="4694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Technika warsztatowa: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brainstorming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(=burza mózgów)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 x po 30 minut: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32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Potencjały podobszaru: 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jakie mamy zasoby?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(panel - analityczna burza mózgów) 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Potrzeby podobszaru</a:t>
            </a:r>
            <a:r>
              <a:rPr lang="pl-PL" sz="32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 jest potrzebne, żeby te zasoby ożywiły podobszar? 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(praca w 2 grupach – koncepcyjna burza mózgów)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3200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Prezentacja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 obu grup), podsumowanie. </a:t>
            </a:r>
          </a:p>
        </p:txBody>
      </p:sp>
    </p:spTree>
    <p:extLst>
      <p:ext uri="{BB962C8B-B14F-4D97-AF65-F5344CB8AC3E}">
        <p14:creationId xmlns:p14="http://schemas.microsoft.com/office/powerpoint/2010/main" val="2247291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0820917B-D1AC-4D64-8872-2BB0C85DB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591" y="1066610"/>
            <a:ext cx="4352921" cy="1767993"/>
          </a:xfrm>
          <a:prstGeom prst="rect">
            <a:avLst/>
          </a:prstGeom>
        </p:spPr>
      </p:pic>
      <p:sp>
        <p:nvSpPr>
          <p:cNvPr id="4" name="Podtytuł 2">
            <a:extLst>
              <a:ext uri="{FF2B5EF4-FFF2-40B4-BE49-F238E27FC236}">
                <a16:creationId xmlns:a16="http://schemas.microsoft.com/office/drawing/2014/main" id="{AD2A7C52-2AB1-4E9F-B47C-928406F1DBF6}"/>
              </a:ext>
            </a:extLst>
          </p:cNvPr>
          <p:cNvSpPr txBox="1">
            <a:spLocks/>
          </p:cNvSpPr>
          <p:nvPr/>
        </p:nvSpPr>
        <p:spPr>
          <a:xfrm>
            <a:off x="3731283" y="1672700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4400" dirty="0">
                <a:solidFill>
                  <a:srgbClr val="00B050"/>
                </a:solidFill>
              </a:rPr>
              <a:t>PODOBSZAR PODJASNOGÓRSKI</a:t>
            </a:r>
          </a:p>
          <a:p>
            <a:r>
              <a:rPr lang="pl-PL" sz="4400" dirty="0">
                <a:solidFill>
                  <a:srgbClr val="00B050"/>
                </a:solidFill>
              </a:rPr>
              <a:t>POTENCJAŁY I POTRZEBY - </a:t>
            </a:r>
          </a:p>
          <a:p>
            <a:r>
              <a:rPr lang="pl-PL" sz="4400" dirty="0">
                <a:solidFill>
                  <a:srgbClr val="00B050"/>
                </a:solidFill>
              </a:rPr>
              <a:t>PREZENTACJA I PODSUMOWANIE:</a:t>
            </a:r>
          </a:p>
          <a:p>
            <a:endParaRPr lang="pl-PL" sz="4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94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7791CB-E9BD-4D38-9718-C86602D54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1949062"/>
            <a:ext cx="9144000" cy="2387600"/>
          </a:xfrm>
        </p:spPr>
        <p:txBody>
          <a:bodyPr>
            <a:normAutofit/>
          </a:bodyPr>
          <a:lstStyle/>
          <a:p>
            <a: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  <a:t>DZIĘKUJEMY ZA UDZIAŁ </a:t>
            </a:r>
            <a:b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  <a:t>W WARSZTATCH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9A110B4-2664-4FD5-9860-813F0A2EB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2239346"/>
            <a:ext cx="9144000" cy="1655762"/>
          </a:xfrm>
        </p:spPr>
        <p:txBody>
          <a:bodyPr>
            <a:normAutofit/>
          </a:bodyPr>
          <a:lstStyle/>
          <a:p>
            <a:r>
              <a:rPr lang="pl-PL" sz="4400" b="1" dirty="0">
                <a:solidFill>
                  <a:srgbClr val="00B050"/>
                </a:solidFill>
              </a:rPr>
              <a:t>PODOBSZAR PODJASNOGÓRSKI</a:t>
            </a:r>
          </a:p>
          <a:p>
            <a:endParaRPr lang="pl-PL" sz="4400" b="1" dirty="0">
              <a:solidFill>
                <a:srgbClr val="00B050"/>
              </a:solidFill>
            </a:endParaRPr>
          </a:p>
        </p:txBody>
      </p:sp>
      <p:sp>
        <p:nvSpPr>
          <p:cNvPr id="4" name="AutoShape 2" descr="-stary-rynek">
            <a:extLst>
              <a:ext uri="{FF2B5EF4-FFF2-40B4-BE49-F238E27FC236}">
                <a16:creationId xmlns:a16="http://schemas.microsoft.com/office/drawing/2014/main" id="{F2987013-BF08-4565-9EF5-2CC75C38B5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94F0651-9E27-40D2-8F2A-39D5E99C41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8" b="18689"/>
          <a:stretch/>
        </p:blipFill>
        <p:spPr>
          <a:xfrm>
            <a:off x="3764584" y="466530"/>
            <a:ext cx="4358031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5253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375</Words>
  <Application>Microsoft Office PowerPoint</Application>
  <PresentationFormat>Panoramiczny</PresentationFormat>
  <Paragraphs>34</Paragraphs>
  <Slides>8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Motyw pakietu Office</vt:lpstr>
      <vt:lpstr>Prezentacja programu PowerPoint</vt:lpstr>
      <vt:lpstr>WARSZTAT: POTENCJAŁY I POTRZEBY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DZIĘKUJEMY ZA UDZIAŁ  W WARSZTATCH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SPOTKANIE INFORMACYJNO-EDUKACYJNE</dc:title>
  <dc:creator>Dagmara Mliczyńska-Hajda</dc:creator>
  <cp:lastModifiedBy>Dagmara Mliczyńska-Hajda</cp:lastModifiedBy>
  <cp:revision>36</cp:revision>
  <dcterms:created xsi:type="dcterms:W3CDTF">2024-11-03T09:25:47Z</dcterms:created>
  <dcterms:modified xsi:type="dcterms:W3CDTF">2025-01-13T10:38:09Z</dcterms:modified>
</cp:coreProperties>
</file>